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8600" y="3445040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68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CYNTHIA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ATENCIO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8600" y="4066946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4066946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4600" y="4066946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3012" y="4253077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14600" y="425149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3012" y="4436033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1250" y="4251490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12" y="4253077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1250" y="4251490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6012" y="443603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1625" y="425149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13012" y="407012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40701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3012" y="4253077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11625" y="40701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1775" y="425307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1775" y="425149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1775" y="4436033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14600" y="425149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1775" y="4070121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1775" y="40701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1775" y="4246727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3850" y="407012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98612" y="4070121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93850" y="407012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98612" y="4253077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14600" y="40701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8600" y="2996730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80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14600" y="2996730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80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1503" y="3213100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87039" y="3213100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13012" y="317961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14600" y="317802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3012" y="3359315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51250" y="317802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56012" y="3179610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651250" y="317802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56012" y="335931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11625" y="317802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13012" y="2999905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14600" y="299990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13012" y="3179610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11625" y="299990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1775" y="3173260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31775" y="317802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31775" y="335931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14600" y="317802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1775" y="299990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1775" y="299990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1775" y="3173260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514600" y="299990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1775" y="2996730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1775" y="2995142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1775" y="3359315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14800" y="2995142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228600" y="5598807"/>
          <a:ext cx="3889375" cy="930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68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RANDY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SHULL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TONY EMILIO</a:t>
                      </a:r>
                      <a:r>
                        <a:rPr dirty="0" sz="800" spc="-8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HERRERA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SCOTT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ECKSTEIN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9" name="object 59"/>
          <p:cNvSpPr/>
          <p:nvPr/>
        </p:nvSpPr>
        <p:spPr>
          <a:xfrm>
            <a:off x="228600" y="6592989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00200" y="6592989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514600" y="6592989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13012" y="677912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14600" y="677753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513012" y="696207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651250" y="677753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656012" y="6779120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51250" y="677753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56012" y="696207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111625" y="677753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513012" y="659615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514600" y="659615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513012" y="6779120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11625" y="659615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31775" y="6779120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31775" y="677753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31775" y="696207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514600" y="677753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31775" y="6596151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1775" y="659615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31775" y="6772770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593850" y="659615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598612" y="6596151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593850" y="659615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98612" y="6779120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514600" y="659615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28600" y="5150497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514600" y="5150497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241503" y="5366511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387039" y="5366511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513012" y="5333377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514600" y="5331790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513012" y="551308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651250" y="5331790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656012" y="5333377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651250" y="5331790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56012" y="551308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111625" y="5331790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513012" y="515367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514600" y="515367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13012" y="5333377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111625" y="515367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31775" y="5327027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31775" y="5331790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31775" y="551308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514600" y="5331790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31775" y="515367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1775" y="515367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1775" y="5327027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514600" y="515367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31775" y="5150497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1775" y="5148910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31775" y="5513082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14800" y="5148910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241503" y="4100067"/>
            <a:ext cx="7138670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ts val="1635"/>
              </a:lnSpc>
              <a:spcBef>
                <a:spcPts val="405"/>
              </a:spcBef>
            </a:pPr>
            <a:r>
              <a:rPr dirty="0" sz="1400" spc="-5" b="1">
                <a:latin typeface="Georgia"/>
                <a:cs typeface="Georgia"/>
              </a:rPr>
              <a:t>CITY COUNCILOR POSITIONS </a:t>
            </a:r>
            <a:r>
              <a:rPr dirty="0" sz="1400" b="1">
                <a:latin typeface="Georgia"/>
                <a:cs typeface="Georgia"/>
              </a:rPr>
              <a:t>1 </a:t>
            </a:r>
            <a:r>
              <a:rPr dirty="0" sz="1400" spc="-5" b="1">
                <a:latin typeface="Georgia"/>
                <a:cs typeface="Georgia"/>
              </a:rPr>
              <a:t>AND </a:t>
            </a:r>
            <a:r>
              <a:rPr dirty="0" sz="1400" b="1">
                <a:latin typeface="Georgia"/>
                <a:cs typeface="Georgia"/>
              </a:rPr>
              <a:t>2 </a:t>
            </a:r>
            <a:r>
              <a:rPr dirty="0" sz="1400" spc="-5" b="1">
                <a:latin typeface="Georgia"/>
                <a:cs typeface="Georgia"/>
              </a:rPr>
              <a:t>BLOOMFIELD MUNICIPAL</a:t>
            </a:r>
            <a:r>
              <a:rPr dirty="0" sz="1400" spc="-8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DISTRICT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ts val="1635"/>
              </a:lnSpc>
            </a:pPr>
            <a:r>
              <a:rPr dirty="0" sz="1400" spc="-5" b="1">
                <a:latin typeface="Georgia"/>
                <a:cs typeface="Georgia"/>
              </a:rPr>
              <a:t>(Vote for</a:t>
            </a:r>
            <a:r>
              <a:rPr dirty="0" sz="1400" spc="26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2)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8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984250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15" name="object 115"/>
          <p:cNvGraphicFramePr>
            <a:graphicFrameLocks noGrp="1"/>
          </p:cNvGraphicFramePr>
          <p:nvPr/>
        </p:nvGraphicFramePr>
        <p:xfrm>
          <a:off x="228600" y="8124850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TYRONE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AUSTIN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6" name="object 116"/>
          <p:cNvSpPr/>
          <p:nvPr/>
        </p:nvSpPr>
        <p:spPr>
          <a:xfrm>
            <a:off x="228600" y="8746756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600200" y="8746756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514600" y="8746756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3190443" y="8779967"/>
            <a:ext cx="2489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41503" y="8966504"/>
            <a:ext cx="9245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335832" y="8966504"/>
            <a:ext cx="806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513012" y="893288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514600" y="893130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513012" y="9115844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651250" y="8931300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656012" y="893288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651250" y="8931300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656012" y="9115844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4111625" y="893130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513012" y="874991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514600" y="874991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513012" y="893288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111625" y="874991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31775" y="893288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1775" y="893130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1775" y="911584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514600" y="893130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31775" y="8749918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31775" y="874991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31775" y="8926538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593850" y="874991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598612" y="874991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593850" y="874991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598612" y="893288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514600" y="874991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28600" y="7676540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80"/>
                </a:moveTo>
                <a:lnTo>
                  <a:pt x="2286000" y="182880"/>
                </a:lnTo>
                <a:lnTo>
                  <a:pt x="22860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514600" y="7676540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80"/>
                </a:moveTo>
                <a:lnTo>
                  <a:pt x="1600200" y="182880"/>
                </a:lnTo>
                <a:lnTo>
                  <a:pt x="16002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 txBox="1"/>
          <p:nvPr/>
        </p:nvSpPr>
        <p:spPr>
          <a:xfrm>
            <a:off x="241503" y="7892998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387039" y="7892998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2513012" y="785942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514600" y="785783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513012" y="8039125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651250" y="785783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656012" y="7859420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651250" y="785783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656012" y="803912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4111625" y="785783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513012" y="7679715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514600" y="767971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513012" y="7859420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4111625" y="767971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31775" y="7853070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31775" y="785783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31775" y="803912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514600" y="785783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31775" y="767971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31775" y="767971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31775" y="7853070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514600" y="767971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31775" y="7676540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231775" y="767495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31775" y="8039125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4114800" y="767495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 txBox="1"/>
          <p:nvPr/>
        </p:nvSpPr>
        <p:spPr>
          <a:xfrm>
            <a:off x="241503" y="6626555"/>
            <a:ext cx="7136130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 marR="5080">
              <a:lnSpc>
                <a:spcPts val="1590"/>
              </a:lnSpc>
              <a:spcBef>
                <a:spcPts val="530"/>
              </a:spcBef>
            </a:pPr>
            <a:r>
              <a:rPr dirty="0" sz="1400" spc="-5" b="1">
                <a:latin typeface="Georgia"/>
                <a:cs typeface="Georgia"/>
              </a:rPr>
              <a:t>TOWN COUNCILOR POSITION </a:t>
            </a:r>
            <a:r>
              <a:rPr dirty="0" sz="1400" b="1">
                <a:latin typeface="Georgia"/>
                <a:cs typeface="Georgia"/>
              </a:rPr>
              <a:t>1 </a:t>
            </a:r>
            <a:r>
              <a:rPr dirty="0" sz="1400" spc="-5" b="1">
                <a:latin typeface="Georgia"/>
                <a:cs typeface="Georgia"/>
              </a:rPr>
              <a:t>KIRTLAND MUNICIPAL DISTRICT (Vote for  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5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981075">
              <a:lnSpc>
                <a:spcPct val="100000"/>
              </a:lnSpc>
              <a:spcBef>
                <a:spcPts val="865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41503" y="1724456"/>
            <a:ext cx="5424170" cy="1445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97</a:t>
            </a:r>
            <a:r>
              <a:rPr dirty="0" sz="800" spc="-8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800" spc="-5">
                <a:latin typeface="Segoe UI"/>
                <a:cs typeface="Segoe UI"/>
              </a:rPr>
              <a:t>Registered Voters: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0</a:t>
            </a:r>
            <a:r>
              <a:rPr dirty="0" sz="800" spc="-4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(N/A)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800" spc="-5">
                <a:latin typeface="Segoe UI"/>
                <a:cs typeface="Segoe UI"/>
              </a:rPr>
              <a:t>Ballots Cast:</a:t>
            </a:r>
            <a:r>
              <a:rPr dirty="0" sz="800" spc="-9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0</a:t>
            </a:r>
            <a:endParaRPr sz="8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Georgia"/>
                <a:cs typeface="Georgia"/>
              </a:rPr>
              <a:t>MAYOR BLOOMFIELD MUNICIPAL DISTRICT (Vote for</a:t>
            </a:r>
            <a:r>
              <a:rPr dirty="0" sz="1400" spc="320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8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L="721995">
              <a:lnSpc>
                <a:spcPct val="100000"/>
              </a:lnSpc>
              <a:spcBef>
                <a:spcPts val="865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2986532" y="542544"/>
            <a:ext cx="1798955" cy="617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ts val="1590"/>
              </a:lnSpc>
            </a:pPr>
            <a:r>
              <a:rPr dirty="0" sz="1400" spc="-5">
                <a:latin typeface="Georgia"/>
                <a:cs typeface="Georgia"/>
              </a:rPr>
              <a:t>Regular Local</a:t>
            </a:r>
            <a:r>
              <a:rPr dirty="0" sz="1400" spc="-75">
                <a:latin typeface="Georgia"/>
                <a:cs typeface="Georgia"/>
              </a:rPr>
              <a:t> </a:t>
            </a:r>
            <a:r>
              <a:rPr dirty="0" sz="1400" spc="-5">
                <a:latin typeface="Georgia"/>
                <a:cs typeface="Georgia"/>
              </a:rPr>
              <a:t>Election  November </a:t>
            </a:r>
            <a:r>
              <a:rPr dirty="0" sz="1400">
                <a:latin typeface="Georgia"/>
                <a:cs typeface="Georgia"/>
              </a:rPr>
              <a:t>2, </a:t>
            </a:r>
            <a:r>
              <a:rPr dirty="0" sz="1400" spc="-5">
                <a:latin typeface="Georgia"/>
                <a:cs typeface="Georgia"/>
              </a:rPr>
              <a:t>2021  Unofficial</a:t>
            </a:r>
            <a:r>
              <a:rPr dirty="0" sz="1400" spc="-95">
                <a:latin typeface="Georgia"/>
                <a:cs typeface="Georgia"/>
              </a:rPr>
              <a:t> </a:t>
            </a:r>
            <a:r>
              <a:rPr dirty="0" sz="1400" spc="-5">
                <a:latin typeface="Georgia"/>
                <a:cs typeface="Georgia"/>
              </a:rPr>
              <a:t>Results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6466738" y="262331"/>
            <a:ext cx="10642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11/1/2021 12:48:05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PM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241503" y="262331"/>
            <a:ext cx="60896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Page: 1 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of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10</a:t>
            </a:r>
            <a:endParaRPr sz="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8600" y="1807121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FOR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AGAINST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8600" y="2615158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2615158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4600" y="2615158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3012" y="2801289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14600" y="279970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3012" y="2984245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1250" y="279970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12" y="2801289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1250" y="279970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6012" y="298424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1625" y="279970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13012" y="261833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26183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3012" y="2801289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11625" y="26183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1775" y="2801289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1775" y="279970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1775" y="298424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14600" y="279970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1775" y="2618333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1775" y="26183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1775" y="2794939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3850" y="261833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98612" y="2618333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93850" y="261833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98612" y="2801289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14600" y="261833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8600" y="1358811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80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14600" y="1358811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80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1503" y="1575409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87039" y="1575409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13012" y="154169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14600" y="154010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3012" y="172139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51250" y="154010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56012" y="154169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651250" y="154010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56012" y="172139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11625" y="154010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13012" y="136198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14600" y="136198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13012" y="154169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11625" y="136198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1775" y="153534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31775" y="154010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31775" y="172139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14600" y="154010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1775" y="136198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1775" y="136198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1775" y="153534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514600" y="136198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1775" y="135881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1775" y="135722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1775" y="172139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14800" y="135722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228600" y="4147019"/>
          <a:ext cx="3889375" cy="1015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462">
                <a:tc>
                  <a:txBody>
                    <a:bodyPr/>
                    <a:lstStyle/>
                    <a:p>
                      <a:pPr marL="19050" marR="86360">
                        <a:lnSpc>
                          <a:spcPct val="111000"/>
                        </a:lnSpc>
                        <a:spcBef>
                          <a:spcPts val="1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FOR THE SCHOOL DISTRICT  BONDS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139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321475">
                <a:tc>
                  <a:txBody>
                    <a:bodyPr/>
                    <a:lstStyle/>
                    <a:p>
                      <a:pPr marL="19050" marR="299085">
                        <a:lnSpc>
                          <a:spcPct val="111000"/>
                        </a:lnSpc>
                        <a:spcBef>
                          <a:spcPts val="10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AGAINST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THE</a:t>
                      </a:r>
                      <a:r>
                        <a:rPr dirty="0" sz="800" spc="-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SCHOOL  DISTRICT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BONDS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1333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9" name="object 59"/>
          <p:cNvSpPr/>
          <p:nvPr/>
        </p:nvSpPr>
        <p:spPr>
          <a:xfrm>
            <a:off x="228600" y="5225719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00200" y="5225719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514600" y="5225719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3190443" y="5259527"/>
            <a:ext cx="2489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1503" y="5445150"/>
            <a:ext cx="9245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35832" y="5445150"/>
            <a:ext cx="806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513012" y="541185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514600" y="541026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513012" y="5594807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51250" y="541026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656012" y="541185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651250" y="541026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656012" y="5594807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111625" y="541026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513012" y="5228894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514600" y="5228894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513012" y="541185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111625" y="5228894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31775" y="541185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31775" y="541026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1775" y="559480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514600" y="541026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31775" y="5228894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31775" y="5228894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31775" y="5405501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93850" y="5228894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598612" y="5228894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593850" y="5228894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598612" y="5411851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514600" y="5228894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28600" y="3698709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514600" y="3698709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241503" y="3915359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387039" y="3915359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513012" y="3881589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514600" y="388000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513012" y="4061294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51250" y="388000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656012" y="3881589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651250" y="388000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656012" y="4061294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111625" y="388000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513012" y="3701884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514600" y="370188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513012" y="3881589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111625" y="370188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31775" y="3875239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31775" y="388000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1775" y="406129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514600" y="388000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31775" y="370188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31775" y="370188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1775" y="3875239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514600" y="370188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31775" y="3698709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31775" y="3697122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31775" y="4061294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114800" y="3697122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241503" y="2648915"/>
            <a:ext cx="5097145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 b="1">
                <a:latin typeface="Georgia"/>
                <a:cs typeface="Georgia"/>
              </a:rPr>
              <a:t>GENERAL OBLIGATION BOND QUESTION (Vote for</a:t>
            </a:r>
            <a:r>
              <a:rPr dirty="0" sz="1400" spc="32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57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L="1049655">
              <a:lnSpc>
                <a:spcPct val="100000"/>
              </a:lnSpc>
              <a:spcBef>
                <a:spcPts val="865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41503" y="262331"/>
            <a:ext cx="7289165" cy="1270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37605" algn="l"/>
              </a:tabLst>
            </a:pP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Page: 10 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of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 10	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11/1/2021 12:48:05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PM</a:t>
            </a:r>
            <a:endParaRPr sz="800">
              <a:latin typeface="Segoe UI"/>
              <a:cs typeface="Segoe UI"/>
            </a:endParaRPr>
          </a:p>
          <a:p>
            <a:pPr marL="12700" marR="224154">
              <a:lnSpc>
                <a:spcPts val="1590"/>
              </a:lnSpc>
              <a:spcBef>
                <a:spcPts val="785"/>
              </a:spcBef>
            </a:pPr>
            <a:r>
              <a:rPr dirty="0" sz="1400" spc="-5" b="1">
                <a:latin typeface="Georgia"/>
                <a:cs typeface="Georgia"/>
              </a:rPr>
              <a:t>COUNTYWIDE EMERGENCY COMMUNICATIONS AND EMERGENCY  MEDICAL AND BEHAVIORAL HEALTH SERVICES TAX QUESTION (Vote for  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97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1134745">
              <a:lnSpc>
                <a:spcPct val="100000"/>
              </a:lnSpc>
              <a:spcBef>
                <a:spcPts val="865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8600" y="1607261"/>
          <a:ext cx="3889375" cy="1116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68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MICHAEL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800" spc="-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DAVIS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JASON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THOMPSON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JOEL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BARTON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KENNETH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B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GEORGE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8600" y="2787573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2787573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4600" y="2787573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3012" y="2973704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14600" y="297211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3012" y="315666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1250" y="297211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12" y="2973704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1250" y="297211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6012" y="315666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1625" y="297211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13012" y="279074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279074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3012" y="2973704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11625" y="279074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1775" y="297370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1775" y="297211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1775" y="315666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14600" y="297211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1775" y="2790748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1775" y="279074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1775" y="2967354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3850" y="279074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98612" y="279074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93850" y="279074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98612" y="2973704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14600" y="279074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8600" y="1158951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80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14600" y="1158951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80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1503" y="137515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87039" y="137515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13012" y="134183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3012" y="152153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56012" y="134183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56012" y="152153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1162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13012" y="116212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13012" y="134183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1162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3177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31775" y="152153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1775" y="116212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177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1775" y="115895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1775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1775" y="152153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14800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228600" y="4319435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DALE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L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WALLS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WAYNE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WENDELL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9" name="object 59"/>
          <p:cNvSpPr/>
          <p:nvPr/>
        </p:nvSpPr>
        <p:spPr>
          <a:xfrm>
            <a:off x="228600" y="5127472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00200" y="5127472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514600" y="5127472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13012" y="5313603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14600" y="531201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513012" y="549657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651250" y="531201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656012" y="531360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51250" y="531201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56012" y="549657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111625" y="531201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513012" y="5130647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514600" y="513064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513012" y="531360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11625" y="513064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31775" y="5313603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31775" y="531201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31775" y="549657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514600" y="531201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31775" y="5130647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1775" y="513064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31775" y="5307253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593850" y="513064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598612" y="5130647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593850" y="513064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98612" y="5313603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514600" y="513064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28600" y="3871124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514600" y="3871124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241503" y="408726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387039" y="408726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513012" y="4054005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514600" y="405241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513012" y="423371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651250" y="4052417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656012" y="405400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651250" y="4052417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56012" y="4233710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111625" y="405241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513012" y="3874299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514600" y="387429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13012" y="4054005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111625" y="387429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31775" y="4047655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31775" y="405241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31775" y="4233710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514600" y="405241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31775" y="3874299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1775" y="387429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1775" y="4047655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514600" y="387429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31775" y="3871124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1775" y="3869537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31775" y="4233710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14800" y="3869537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241503" y="2820822"/>
            <a:ext cx="7285990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57150" marR="5080" indent="-45085">
              <a:lnSpc>
                <a:spcPts val="1590"/>
              </a:lnSpc>
              <a:spcBef>
                <a:spcPts val="535"/>
              </a:spcBef>
            </a:pPr>
            <a:r>
              <a:rPr dirty="0" sz="1400" spc="-5" b="1">
                <a:latin typeface="Georgia"/>
                <a:cs typeface="Georgia"/>
              </a:rPr>
              <a:t>CITY COUNCILOR POSITION </a:t>
            </a:r>
            <a:r>
              <a:rPr dirty="0" sz="1400" b="1">
                <a:latin typeface="Georgia"/>
                <a:cs typeface="Georgia"/>
              </a:rPr>
              <a:t>3 </a:t>
            </a:r>
            <a:r>
              <a:rPr dirty="0" sz="1400" spc="-5" b="1">
                <a:latin typeface="Georgia"/>
                <a:cs typeface="Georgia"/>
              </a:rPr>
              <a:t>BLOOMFIELD MUNICIPAL DISTRICT (Vote for  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8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1131570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15" name="object 115"/>
          <p:cNvGraphicFramePr>
            <a:graphicFrameLocks noGrp="1"/>
          </p:cNvGraphicFramePr>
          <p:nvPr/>
        </p:nvGraphicFramePr>
        <p:xfrm>
          <a:off x="228600" y="6659333"/>
          <a:ext cx="3889375" cy="930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68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COLBY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L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KING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699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699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VICTOR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C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SNOVER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JOE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HUBBARD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6" name="object 116"/>
          <p:cNvSpPr/>
          <p:nvPr/>
        </p:nvSpPr>
        <p:spPr>
          <a:xfrm>
            <a:off x="228600" y="7653515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600200" y="7653515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514600" y="7653515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3190443" y="7687259"/>
            <a:ext cx="2489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41503" y="7872882"/>
            <a:ext cx="9245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335832" y="7872882"/>
            <a:ext cx="806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513012" y="783964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514600" y="783805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513012" y="802260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651250" y="783805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656012" y="783964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651250" y="783805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656012" y="802260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4111625" y="783805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513012" y="7656677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514600" y="76566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513012" y="783964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111625" y="76566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31775" y="783964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1775" y="783805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1775" y="802260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514600" y="783805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31775" y="7656677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31775" y="76566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31775" y="7833296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593850" y="765667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598612" y="7656677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593850" y="765667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598612" y="783964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514600" y="76566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28600" y="6211023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514600" y="6211023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 txBox="1"/>
          <p:nvPr/>
        </p:nvSpPr>
        <p:spPr>
          <a:xfrm>
            <a:off x="241503" y="6427215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387039" y="6427215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2513012" y="6393903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514600" y="639231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513012" y="657360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651250" y="6392316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656012" y="639390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651250" y="6392316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656012" y="657360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4111625" y="639231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513012" y="621419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514600" y="621419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513012" y="639390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4111625" y="621419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31775" y="6387553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31775" y="639231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31775" y="657360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514600" y="639231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31775" y="621419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31775" y="621419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31775" y="6387553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514600" y="621419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31775" y="6211023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231775" y="6209436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31775" y="6573608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4114800" y="6209436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 txBox="1"/>
          <p:nvPr/>
        </p:nvSpPr>
        <p:spPr>
          <a:xfrm>
            <a:off x="241503" y="5160771"/>
            <a:ext cx="7232015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z="1400" spc="-5" b="1">
                <a:latin typeface="Georgia"/>
                <a:cs typeface="Georgia"/>
              </a:rPr>
              <a:t>CITY COMMISSIONER DISTRICT </a:t>
            </a:r>
            <a:r>
              <a:rPr dirty="0" sz="1400" b="1">
                <a:latin typeface="Georgia"/>
                <a:cs typeface="Georgia"/>
              </a:rPr>
              <a:t>4 </a:t>
            </a:r>
            <a:r>
              <a:rPr dirty="0" sz="1400" spc="-5" b="1">
                <a:latin typeface="Georgia"/>
                <a:cs typeface="Georgia"/>
              </a:rPr>
              <a:t>AZTEC MUNICIPAL DISTRICT (Vote for </a:t>
            </a:r>
            <a:r>
              <a:rPr dirty="0" sz="1400" spc="10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9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107759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41503" y="262331"/>
            <a:ext cx="7289165" cy="1069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37605" algn="l"/>
              </a:tabLst>
            </a:pP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Page: 2 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of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 10	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11/1/2021 12:48:05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PM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400" spc="-5" b="1">
                <a:latin typeface="Georgia"/>
                <a:cs typeface="Georgia"/>
              </a:rPr>
              <a:t>CITY COMMISSIONER DISTRICT </a:t>
            </a:r>
            <a:r>
              <a:rPr dirty="0" sz="1400" b="1">
                <a:latin typeface="Georgia"/>
                <a:cs typeface="Georgia"/>
              </a:rPr>
              <a:t>2 </a:t>
            </a:r>
            <a:r>
              <a:rPr dirty="0" sz="1400" spc="-5" b="1">
                <a:latin typeface="Georgia"/>
                <a:cs typeface="Georgia"/>
              </a:rPr>
              <a:t>AZTEC MUNICIPAL DISTRICT (Vote for </a:t>
            </a:r>
            <a:r>
              <a:rPr dirty="0" sz="1400" spc="1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9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113474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8600" y="1607261"/>
          <a:ext cx="3889375" cy="1116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68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WILLIAM DEMAR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MOTTO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JAMES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CROWLEY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SABRINA DAWN</a:t>
                      </a:r>
                      <a:r>
                        <a:rPr dirty="0" sz="800" spc="-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RIALS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MARK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LEWIS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8600" y="2787573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2787573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4600" y="2787573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3012" y="2973704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14600" y="297211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3012" y="315666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1250" y="297211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12" y="2973704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1250" y="297211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6012" y="315666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1625" y="297211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13012" y="279074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279074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3012" y="2973704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11625" y="279074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1775" y="297370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1775" y="297211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1775" y="315666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14600" y="297211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1775" y="2790748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1775" y="279074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1775" y="2967354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3850" y="279074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98612" y="279074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93850" y="279074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98612" y="2973704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14600" y="279074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8600" y="1158951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80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14600" y="1158951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80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1503" y="137515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87039" y="137515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13012" y="134183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3012" y="152153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56012" y="134183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56012" y="152153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1162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13012" y="116212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13012" y="134183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1162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3177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31775" y="152153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1775" y="116212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177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1775" y="115895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1775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1775" y="152153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14800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228600" y="4319435"/>
          <a:ext cx="3889375" cy="880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1475">
                <a:tc>
                  <a:txBody>
                    <a:bodyPr/>
                    <a:lstStyle/>
                    <a:p>
                      <a:pPr marL="19050" marR="472440">
                        <a:lnSpc>
                          <a:spcPct val="111000"/>
                        </a:lnSpc>
                        <a:spcBef>
                          <a:spcPts val="10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MICHAEL</a:t>
                      </a:r>
                      <a:r>
                        <a:rPr dirty="0" sz="800" spc="-7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EDWARD  BULLOCH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1333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LINDA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G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RODGERS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9" name="object 59"/>
          <p:cNvSpPr/>
          <p:nvPr/>
        </p:nvSpPr>
        <p:spPr>
          <a:xfrm>
            <a:off x="228600" y="5262803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00200" y="5262803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514600" y="5262803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13012" y="5448934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14600" y="544734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513012" y="5631903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651250" y="544734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656012" y="5448934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51250" y="544734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56012" y="563190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111625" y="544734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513012" y="526597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514600" y="526597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513012" y="5448934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11625" y="526597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31775" y="544893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31775" y="544734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31775" y="5631903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514600" y="544734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31775" y="5265978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1775" y="526597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31775" y="5442584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593850" y="526597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598612" y="526597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593850" y="526597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98612" y="5448934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514600" y="526597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28600" y="3871124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514600" y="3871124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241503" y="408726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387039" y="408726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513012" y="4054005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514600" y="405241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513012" y="423371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651250" y="4052417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656012" y="405400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651250" y="4052417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56012" y="4233710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111625" y="405241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513012" y="3874299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514600" y="387429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13012" y="4054005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111625" y="387429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31775" y="4047655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31775" y="405241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31775" y="4233710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514600" y="405241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31775" y="3874299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1775" y="387429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1775" y="4047655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514600" y="387429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31775" y="3871124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1775" y="3869537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31775" y="4233710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14800" y="3869537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241503" y="2820822"/>
            <a:ext cx="6791325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ts val="1635"/>
              </a:lnSpc>
              <a:spcBef>
                <a:spcPts val="409"/>
              </a:spcBef>
            </a:pPr>
            <a:r>
              <a:rPr dirty="0" sz="1400" spc="-5" b="1">
                <a:latin typeface="Georgia"/>
                <a:cs typeface="Georgia"/>
              </a:rPr>
              <a:t>CITY COUNCILOR DISTRICT </a:t>
            </a:r>
            <a:r>
              <a:rPr dirty="0" sz="1400" b="1">
                <a:latin typeface="Georgia"/>
                <a:cs typeface="Georgia"/>
              </a:rPr>
              <a:t>1 </a:t>
            </a:r>
            <a:r>
              <a:rPr dirty="0" sz="1400" spc="-5" b="1">
                <a:latin typeface="Georgia"/>
                <a:cs typeface="Georgia"/>
              </a:rPr>
              <a:t>FARMINGTON CITY COUNCIL DISTRICT</a:t>
            </a:r>
            <a:r>
              <a:rPr dirty="0" sz="1400" spc="-40" b="1">
                <a:latin typeface="Georgia"/>
                <a:cs typeface="Georgia"/>
              </a:rPr>
              <a:t> </a:t>
            </a:r>
            <a:r>
              <a:rPr dirty="0" sz="1400" b="1">
                <a:latin typeface="Georgia"/>
                <a:cs typeface="Georgia"/>
              </a:rPr>
              <a:t>1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ts val="1635"/>
              </a:lnSpc>
            </a:pPr>
            <a:r>
              <a:rPr dirty="0" sz="1400" spc="-5" b="1">
                <a:latin typeface="Georgia"/>
                <a:cs typeface="Georgia"/>
              </a:rPr>
              <a:t>(Vote for</a:t>
            </a:r>
            <a:r>
              <a:rPr dirty="0" sz="1400" spc="26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13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63690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15" name="object 115"/>
          <p:cNvGraphicFramePr>
            <a:graphicFrameLocks noGrp="1"/>
          </p:cNvGraphicFramePr>
          <p:nvPr/>
        </p:nvGraphicFramePr>
        <p:xfrm>
          <a:off x="228600" y="6794665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68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SEAN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SHARER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HENRY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C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SILENTMAN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6" name="object 116"/>
          <p:cNvSpPr/>
          <p:nvPr/>
        </p:nvSpPr>
        <p:spPr>
          <a:xfrm>
            <a:off x="228600" y="7602702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600200" y="7602702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514600" y="7602702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3190443" y="7636053"/>
            <a:ext cx="2489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41503" y="7822590"/>
            <a:ext cx="9245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335832" y="7822590"/>
            <a:ext cx="806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513012" y="7788833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514600" y="778724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513012" y="797180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651250" y="778724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656012" y="778883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651250" y="778724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656012" y="797180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4111625" y="778724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513012" y="7605877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514600" y="76058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513012" y="778883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111625" y="76058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31775" y="7788833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1775" y="778724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1775" y="797180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514600" y="778724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31775" y="7605877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31775" y="76058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31775" y="7782483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593850" y="760587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598612" y="7605877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593850" y="760587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598612" y="7788833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514600" y="76058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28600" y="6346355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514600" y="6346355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 txBox="1"/>
          <p:nvPr/>
        </p:nvSpPr>
        <p:spPr>
          <a:xfrm>
            <a:off x="241503" y="656254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387039" y="656254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2513012" y="6529234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514600" y="652764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513012" y="670894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651250" y="6527647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656012" y="6529234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651250" y="6527647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656012" y="6708940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4111625" y="652764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513012" y="6349530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514600" y="6349530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513012" y="6529234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4111625" y="6349530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31775" y="6522884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699"/>
                </a:moveTo>
                <a:lnTo>
                  <a:pt x="2284412" y="12699"/>
                </a:lnTo>
                <a:lnTo>
                  <a:pt x="2284412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31775" y="652764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31775" y="6708940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514600" y="652764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31775" y="6349530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31775" y="6349530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31775" y="6522884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699"/>
                </a:moveTo>
                <a:lnTo>
                  <a:pt x="2284412" y="12699"/>
                </a:lnTo>
                <a:lnTo>
                  <a:pt x="2284412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514600" y="6349530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31775" y="6346355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231775" y="6344767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31775" y="6708940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4114800" y="6344767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 txBox="1"/>
          <p:nvPr/>
        </p:nvSpPr>
        <p:spPr>
          <a:xfrm>
            <a:off x="241503" y="5296103"/>
            <a:ext cx="6840220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ts val="1635"/>
              </a:lnSpc>
              <a:spcBef>
                <a:spcPts val="405"/>
              </a:spcBef>
            </a:pPr>
            <a:r>
              <a:rPr dirty="0" sz="1400" spc="-5" b="1">
                <a:latin typeface="Georgia"/>
                <a:cs typeface="Georgia"/>
              </a:rPr>
              <a:t>CITY COUNCILOR DISTRICT </a:t>
            </a:r>
            <a:r>
              <a:rPr dirty="0" sz="1400" b="1">
                <a:latin typeface="Georgia"/>
                <a:cs typeface="Georgia"/>
              </a:rPr>
              <a:t>2 </a:t>
            </a:r>
            <a:r>
              <a:rPr dirty="0" sz="1400" spc="-5" b="1">
                <a:latin typeface="Georgia"/>
                <a:cs typeface="Georgia"/>
              </a:rPr>
              <a:t>FARMINGTON CITY COUNCIL DISTRICT</a:t>
            </a:r>
            <a:r>
              <a:rPr dirty="0" sz="1400" spc="-40" b="1">
                <a:latin typeface="Georgia"/>
                <a:cs typeface="Georgia"/>
              </a:rPr>
              <a:t> </a:t>
            </a:r>
            <a:r>
              <a:rPr dirty="0" sz="1400" b="1">
                <a:latin typeface="Georgia"/>
                <a:cs typeface="Georgia"/>
              </a:rPr>
              <a:t>2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ts val="1635"/>
              </a:lnSpc>
            </a:pPr>
            <a:r>
              <a:rPr dirty="0" sz="1400" spc="-5" b="1">
                <a:latin typeface="Georgia"/>
                <a:cs typeface="Georgia"/>
              </a:rPr>
              <a:t>(Vote for</a:t>
            </a:r>
            <a:r>
              <a:rPr dirty="0" sz="1400" spc="26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13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685800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41503" y="262331"/>
            <a:ext cx="7289165" cy="1069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37605" algn="l"/>
              </a:tabLst>
            </a:pP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Page: 3 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of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 10	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11/1/2021 12:48:05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PM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400" spc="-5" b="1">
                <a:latin typeface="Georgia"/>
                <a:cs typeface="Georgia"/>
              </a:rPr>
              <a:t>CITY COMMISSIONER DISTRICT </a:t>
            </a:r>
            <a:r>
              <a:rPr dirty="0" sz="1400" b="1">
                <a:latin typeface="Georgia"/>
                <a:cs typeface="Georgia"/>
              </a:rPr>
              <a:t>5 </a:t>
            </a:r>
            <a:r>
              <a:rPr dirty="0" sz="1400" spc="-5" b="1">
                <a:latin typeface="Georgia"/>
                <a:cs typeface="Georgia"/>
              </a:rPr>
              <a:t>AZTEC MUNICIPAL DISTRICT (Vote for </a:t>
            </a:r>
            <a:r>
              <a:rPr dirty="0" sz="1400" spc="10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9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113474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8600" y="1607261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68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ROBERT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MILLER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BRIAN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ERICKSON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8600" y="2415311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2415311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4600" y="2415311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3012" y="260144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14600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3012" y="278439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1250" y="259985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12" y="260144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1250" y="259985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6012" y="278439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1625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13012" y="241847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241847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3012" y="260144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11625" y="241847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1775" y="260144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1775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1775" y="278439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14600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1775" y="2418473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1775" y="241847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1775" y="2595092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3850" y="241847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98612" y="2418473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93850" y="241847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98612" y="260144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14600" y="241847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8600" y="1158951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80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14600" y="1158951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80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1503" y="137515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87039" y="137515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13012" y="134183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3012" y="152153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56012" y="134183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56012" y="152153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1162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13012" y="116212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13012" y="134183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1162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3177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31775" y="152153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1775" y="116212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177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1775" y="115895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1775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1775" y="152153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14800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228600" y="3947172"/>
          <a:ext cx="3889375" cy="930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CYNTHIA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WAGONER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GABRIELA</a:t>
                      </a:r>
                      <a:r>
                        <a:rPr dirty="0" sz="800" spc="-10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CRANE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JARLY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LOPEZ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9" name="object 59"/>
          <p:cNvSpPr/>
          <p:nvPr/>
        </p:nvSpPr>
        <p:spPr>
          <a:xfrm>
            <a:off x="228600" y="4941341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00200" y="4941341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514600" y="4941341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13012" y="512747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14600" y="51258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513012" y="531042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651250" y="512588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656012" y="512747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51250" y="512588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56012" y="531042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111625" y="51258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513012" y="494451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514600" y="494451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513012" y="512747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11625" y="494451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31775" y="512747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31775" y="51258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31775" y="531042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514600" y="51258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31775" y="4944516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1775" y="494451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31775" y="5121122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593850" y="494451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598612" y="494451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593850" y="494451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98612" y="512747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514600" y="494451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28600" y="3498850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514600" y="3498850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241503" y="3715105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387039" y="3715105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513012" y="3681729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514600" y="368014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513012" y="3861434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651250" y="368014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656012" y="3681729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651250" y="368014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56012" y="3861434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111625" y="368014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513012" y="3502025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514600" y="350202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13012" y="3681729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111625" y="350202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31775" y="3675379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31775" y="368014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31775" y="386143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514600" y="368014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31775" y="350202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1775" y="350202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1775" y="3675379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514600" y="350202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31775" y="3498850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1775" y="3497262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31775" y="3861434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14800" y="3497262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241503" y="2448661"/>
            <a:ext cx="6555105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 b="1">
                <a:latin typeface="Georgia"/>
                <a:cs typeface="Georgia"/>
              </a:rPr>
              <a:t>MUNICIPAL JUDGE BLOOMFIELD MUNICIPAL DISTRICT (Vote for</a:t>
            </a:r>
            <a:r>
              <a:rPr dirty="0" sz="1400" spc="33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8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40068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15" name="object 115"/>
          <p:cNvGraphicFramePr>
            <a:graphicFrameLocks noGrp="1"/>
          </p:cNvGraphicFramePr>
          <p:nvPr/>
        </p:nvGraphicFramePr>
        <p:xfrm>
          <a:off x="228600" y="6473202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FRANCES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AMY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DOBEY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6" name="object 116"/>
          <p:cNvSpPr/>
          <p:nvPr/>
        </p:nvSpPr>
        <p:spPr>
          <a:xfrm>
            <a:off x="228600" y="7095108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600200" y="7095108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514600" y="7095108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513012" y="728124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2514600" y="72796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513012" y="746419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651250" y="727965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656012" y="7281240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651250" y="727965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656012" y="746419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111625" y="72796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513012" y="709828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514600" y="709828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513012" y="7281240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111625" y="709828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31775" y="7281240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31775" y="72796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31775" y="746419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514600" y="72796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1775" y="7098283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1775" y="709828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31775" y="7274890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699"/>
                </a:moveTo>
                <a:lnTo>
                  <a:pt x="1370012" y="12699"/>
                </a:lnTo>
                <a:lnTo>
                  <a:pt x="1370012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593850" y="709828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598612" y="7098283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593850" y="709828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598612" y="7281240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514600" y="709828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28600" y="6024892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514600" y="6024892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241503" y="6241592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387039" y="6241592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513012" y="620777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514600" y="620618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513012" y="6387477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651250" y="6206185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656012" y="620777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651250" y="6206185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656012" y="6387477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4111625" y="620618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513012" y="6028067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514600" y="602806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513012" y="620777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4111625" y="602806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31775" y="6201422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31775" y="620618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31775" y="638747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514600" y="620618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31775" y="602806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31775" y="602806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31775" y="6201422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514600" y="602806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31775" y="6024892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31775" y="6023305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31775" y="6387477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4114800" y="6023305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 txBox="1"/>
          <p:nvPr/>
        </p:nvSpPr>
        <p:spPr>
          <a:xfrm>
            <a:off x="241503" y="4975148"/>
            <a:ext cx="6638290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 b="1">
                <a:latin typeface="Georgia"/>
                <a:cs typeface="Georgia"/>
              </a:rPr>
              <a:t>SCHOOL BOARD MEMBER DISTRICT </a:t>
            </a:r>
            <a:r>
              <a:rPr dirty="0" sz="1400" b="1">
                <a:latin typeface="Georgia"/>
                <a:cs typeface="Georgia"/>
              </a:rPr>
              <a:t>1 </a:t>
            </a:r>
            <a:r>
              <a:rPr dirty="0" sz="1400" spc="-5" b="1">
                <a:latin typeface="Georgia"/>
                <a:cs typeface="Georgia"/>
              </a:rPr>
              <a:t>AZTEC ED DIST 621 (Vote for </a:t>
            </a:r>
            <a:r>
              <a:rPr dirty="0" sz="1400" spc="30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4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483870">
              <a:lnSpc>
                <a:spcPct val="100000"/>
              </a:lnSpc>
              <a:spcBef>
                <a:spcPts val="865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72" name="object 172"/>
          <p:cNvGraphicFramePr>
            <a:graphicFrameLocks noGrp="1"/>
          </p:cNvGraphicFramePr>
          <p:nvPr/>
        </p:nvGraphicFramePr>
        <p:xfrm>
          <a:off x="228600" y="8626970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MARION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L</a:t>
                      </a:r>
                      <a:r>
                        <a:rPr dirty="0" sz="800" spc="-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WELLS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699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699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SHELDON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M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PICKERING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73" name="object 173"/>
          <p:cNvSpPr/>
          <p:nvPr/>
        </p:nvSpPr>
        <p:spPr>
          <a:xfrm>
            <a:off x="228600" y="9435007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600200" y="9435007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2514600" y="9435007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3190443" y="9468510"/>
            <a:ext cx="2489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241503" y="9655047"/>
            <a:ext cx="9245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335832" y="9655047"/>
            <a:ext cx="806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2513012" y="9621139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2514600" y="961955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2513012" y="9804095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3651250" y="961955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3656012" y="9621139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3651250" y="961955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3656012" y="980409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4111625" y="961955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2513012" y="943818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2514600" y="943818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2513012" y="9621139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111625" y="943818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231775" y="9621139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231775" y="961955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231775" y="980409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2514600" y="961955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231775" y="9438182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231775" y="943818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231775" y="9614789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699"/>
                </a:moveTo>
                <a:lnTo>
                  <a:pt x="1370012" y="12699"/>
                </a:lnTo>
                <a:lnTo>
                  <a:pt x="1370012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1593850" y="943818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1598612" y="943818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1593850" y="943818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1598612" y="9621139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2514600" y="943818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228600" y="8178660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2514600" y="8178660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 txBox="1"/>
          <p:nvPr/>
        </p:nvSpPr>
        <p:spPr>
          <a:xfrm>
            <a:off x="241503" y="8395004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387039" y="8395004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2513012" y="836154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2514600" y="835995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2513012" y="8541245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3651250" y="835995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3656012" y="8361540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3651250" y="835995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3656012" y="854124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4111625" y="835995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2513012" y="8181835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2514600" y="818183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513012" y="8361540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4111625" y="818183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231775" y="8355190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231775" y="835995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231775" y="854124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2514600" y="835995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231775" y="818183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231775" y="818183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231775" y="8355190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2514600" y="818183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231775" y="8178660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231775" y="8177072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231775" y="8541245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4114800" y="8177072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 txBox="1"/>
          <p:nvPr/>
        </p:nvSpPr>
        <p:spPr>
          <a:xfrm>
            <a:off x="241503" y="7128561"/>
            <a:ext cx="6989445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 b="1">
                <a:latin typeface="Georgia"/>
                <a:cs typeface="Georgia"/>
              </a:rPr>
              <a:t>SCHOOL BOARD MEMBER DISTRICT </a:t>
            </a:r>
            <a:r>
              <a:rPr dirty="0" sz="1400" b="1">
                <a:latin typeface="Georgia"/>
                <a:cs typeface="Georgia"/>
              </a:rPr>
              <a:t>1 </a:t>
            </a:r>
            <a:r>
              <a:rPr dirty="0" sz="1400" spc="-5" b="1">
                <a:latin typeface="Georgia"/>
                <a:cs typeface="Georgia"/>
              </a:rPr>
              <a:t>CENTRAL CONS ED 671 (Vote for </a:t>
            </a:r>
            <a:r>
              <a:rPr dirty="0" sz="1400" spc="30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6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83502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241503" y="262331"/>
            <a:ext cx="7289165" cy="1069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37605" algn="l"/>
              </a:tabLst>
            </a:pP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Page: 4 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of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 10	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11/1/2021 12:48:05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PM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ts val="1635"/>
              </a:lnSpc>
              <a:spcBef>
                <a:spcPts val="670"/>
              </a:spcBef>
            </a:pPr>
            <a:r>
              <a:rPr dirty="0" sz="1400" spc="-5" b="1">
                <a:latin typeface="Georgia"/>
                <a:cs typeface="Georgia"/>
              </a:rPr>
              <a:t>PART-TIME MUNICIPAL JUDGE FARMINGTON MUNICIPAL DISTRICT</a:t>
            </a:r>
            <a:r>
              <a:rPr dirty="0" sz="1400" spc="-20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(Vote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ts val="1635"/>
              </a:lnSpc>
            </a:pPr>
            <a:r>
              <a:rPr dirty="0" sz="1400" spc="-5" b="1">
                <a:latin typeface="Georgia"/>
                <a:cs typeface="Georgia"/>
              </a:rPr>
              <a:t>for</a:t>
            </a:r>
            <a:r>
              <a:rPr dirty="0" sz="1400" spc="254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43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113474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8600" y="1607261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68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DARRELL WAYNE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NICHOLS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SONGTREE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L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PIOCHE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8600" y="2415311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2415311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4600" y="2415311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3012" y="260144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14600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3012" y="278439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1250" y="259985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12" y="260144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1250" y="259985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6012" y="278439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1625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13012" y="241847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241847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3012" y="260144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11625" y="241847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1775" y="260144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1775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1775" y="278439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14600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1775" y="2418473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1775" y="241847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1775" y="2595092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3850" y="241847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98612" y="2418473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93850" y="241847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98612" y="260144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14600" y="241847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8600" y="1158951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80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14600" y="1158951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80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1503" y="137515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87039" y="137515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13012" y="134183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3012" y="152153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56012" y="134183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56012" y="152153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1162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13012" y="116212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13012" y="134183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1162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3177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31775" y="152153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1775" y="116212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177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1775" y="115895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1775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1775" y="152153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14800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241503" y="671677"/>
            <a:ext cx="6786880" cy="660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Georgia"/>
                <a:cs typeface="Georgia"/>
              </a:rPr>
              <a:t>SCHOOL BOARD MEMBER DISTRICT </a:t>
            </a:r>
            <a:r>
              <a:rPr dirty="0" sz="1400" b="1">
                <a:latin typeface="Georgia"/>
                <a:cs typeface="Georgia"/>
              </a:rPr>
              <a:t>2 </a:t>
            </a:r>
            <a:r>
              <a:rPr dirty="0" sz="1400" spc="-5" b="1">
                <a:latin typeface="Georgia"/>
                <a:cs typeface="Georgia"/>
              </a:rPr>
              <a:t>BLOOM ED DIST 662 (Vote for </a:t>
            </a:r>
            <a:r>
              <a:rPr dirty="0" sz="1400" spc="2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3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632460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228600" y="3947172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ANDRA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JEAN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STRADLING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ROBYN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HOFFMAN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0" name="object 60"/>
          <p:cNvSpPr/>
          <p:nvPr/>
        </p:nvSpPr>
        <p:spPr>
          <a:xfrm>
            <a:off x="228600" y="4755210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600200" y="4755210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14600" y="4755210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13012" y="494134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514600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513012" y="5124297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651250" y="493975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56012" y="494134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51250" y="493975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656012" y="5124297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111625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513012" y="475837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514600" y="475837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513012" y="494134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111625" y="475837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31775" y="494134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31775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31775" y="512429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514600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1775" y="4758372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31775" y="475837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31775" y="4934991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593850" y="475837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598612" y="475837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93850" y="475837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598612" y="4941341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514600" y="475837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28600" y="3498850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514600" y="3498850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241503" y="3715105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387039" y="3715105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513012" y="3681729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514600" y="368014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513012" y="3861434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651250" y="368014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656012" y="3681729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51250" y="3680142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656012" y="3861434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111625" y="368014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513012" y="3502025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14600" y="350202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513012" y="3681729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111625" y="350202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31775" y="3675379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31775" y="368014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31775" y="386143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514600" y="3680142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1775" y="350202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1775" y="350202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31775" y="3675379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514600" y="350202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1775" y="3498850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31775" y="3497262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31775" y="3861434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114800" y="3497262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241503" y="2448661"/>
            <a:ext cx="6625590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 b="1">
                <a:latin typeface="Georgia"/>
                <a:cs typeface="Georgia"/>
              </a:rPr>
              <a:t>SCHOOL BOARD MEMBER DISTRICT </a:t>
            </a:r>
            <a:r>
              <a:rPr dirty="0" sz="1400" b="1">
                <a:latin typeface="Georgia"/>
                <a:cs typeface="Georgia"/>
              </a:rPr>
              <a:t>2 </a:t>
            </a:r>
            <a:r>
              <a:rPr dirty="0" sz="1400" spc="-5" b="1">
                <a:latin typeface="Georgia"/>
                <a:cs typeface="Georgia"/>
              </a:rPr>
              <a:t>FARM ED DIST 652 (Vote for </a:t>
            </a:r>
            <a:r>
              <a:rPr dirty="0" sz="1400" spc="2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15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471170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16" name="object 116"/>
          <p:cNvGraphicFramePr>
            <a:graphicFrameLocks noGrp="1"/>
          </p:cNvGraphicFramePr>
          <p:nvPr/>
        </p:nvGraphicFramePr>
        <p:xfrm>
          <a:off x="228600" y="6287071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MELISSA KAY</a:t>
                      </a:r>
                      <a:r>
                        <a:rPr dirty="0" sz="800" spc="-8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WOOD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ROBERT JAMES</a:t>
                      </a:r>
                      <a:r>
                        <a:rPr dirty="0" sz="800" spc="-9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DUSENBERY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7" name="object 117"/>
          <p:cNvSpPr/>
          <p:nvPr/>
        </p:nvSpPr>
        <p:spPr>
          <a:xfrm>
            <a:off x="228600" y="7095108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600200" y="7095108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514600" y="7095108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3190443" y="7128561"/>
            <a:ext cx="2489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41503" y="7315098"/>
            <a:ext cx="9245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335832" y="7315098"/>
            <a:ext cx="806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513012" y="728124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514600" y="72796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513012" y="746419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651250" y="727965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656012" y="7281240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651250" y="727965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656012" y="746419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111625" y="72796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513012" y="709828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514600" y="709828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513012" y="7281240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111625" y="709828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1775" y="7281240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1775" y="72796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31775" y="746419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514600" y="72796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31775" y="7098283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31775" y="709828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31775" y="7274890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699"/>
                </a:moveTo>
                <a:lnTo>
                  <a:pt x="1370012" y="12699"/>
                </a:lnTo>
                <a:lnTo>
                  <a:pt x="1370012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593850" y="709828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598612" y="7098283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593850" y="709828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1598612" y="7281240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514600" y="709828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28600" y="5838761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514600" y="5838761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241503" y="6055055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387039" y="6055055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513012" y="602164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514600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513012" y="620134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651250" y="602005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656012" y="602164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651250" y="602005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656012" y="620134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4111625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513012" y="584193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514600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513012" y="602164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4111625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31775" y="601529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31775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31775" y="620134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514600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31775" y="584193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31775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31775" y="601529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514600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231775" y="583876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31775" y="583717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231775" y="620134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4114800" y="583717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 txBox="1"/>
          <p:nvPr/>
        </p:nvSpPr>
        <p:spPr>
          <a:xfrm>
            <a:off x="241503" y="4788611"/>
            <a:ext cx="6687184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 b="1">
                <a:latin typeface="Georgia"/>
                <a:cs typeface="Georgia"/>
              </a:rPr>
              <a:t>SCHOOL BOARD MEMBER DISTRICT </a:t>
            </a:r>
            <a:r>
              <a:rPr dirty="0" sz="1400" b="1">
                <a:latin typeface="Georgia"/>
                <a:cs typeface="Georgia"/>
              </a:rPr>
              <a:t>3 </a:t>
            </a:r>
            <a:r>
              <a:rPr dirty="0" sz="1400" spc="-5" b="1">
                <a:latin typeface="Georgia"/>
                <a:cs typeface="Georgia"/>
              </a:rPr>
              <a:t>AZTEC ED DIST 623 (Vote for </a:t>
            </a:r>
            <a:r>
              <a:rPr dirty="0" sz="1400" spc="3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3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53276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6466738" y="262331"/>
            <a:ext cx="10642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11/1/2021 12:48:05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PM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241503" y="262331"/>
            <a:ext cx="60896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Page: 5 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of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10</a:t>
            </a:r>
            <a:endParaRPr sz="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8600" y="1607261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68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MATTHEW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D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TSO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CHERYL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L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GEORGE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8600" y="2415298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68"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PHILIP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JOHN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KINLICHEE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WRITE-IN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Unresolved</a:t>
                      </a:r>
                      <a:r>
                        <a:rPr dirty="0" sz="800" spc="-11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Write-In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228600" y="1158951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80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4600" y="1158951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80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41503" y="137515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7039" y="137515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13012" y="134183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13012" y="152153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6012" y="134183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56012" y="152153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1162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3012" y="116212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13012" y="134183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1162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3177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1775" y="152153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1775" y="116212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3177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1775" y="115895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31775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31775" y="152153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14800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1503" y="671677"/>
            <a:ext cx="7037070" cy="660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Georgia"/>
                <a:cs typeface="Georgia"/>
              </a:rPr>
              <a:t>SCHOOL BOARD MEMBER DISTRICT </a:t>
            </a:r>
            <a:r>
              <a:rPr dirty="0" sz="1400" b="1">
                <a:latin typeface="Georgia"/>
                <a:cs typeface="Georgia"/>
              </a:rPr>
              <a:t>3 </a:t>
            </a:r>
            <a:r>
              <a:rPr dirty="0" sz="1400" spc="-5" b="1">
                <a:latin typeface="Georgia"/>
                <a:cs typeface="Georgia"/>
              </a:rPr>
              <a:t>CENTRAL CONS ED 673 (Vote for </a:t>
            </a:r>
            <a:r>
              <a:rPr dirty="0" sz="1400" spc="2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9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882650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228600" y="4133303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KEITH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CORLEY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4" name="object 34"/>
          <p:cNvSpPr/>
          <p:nvPr/>
        </p:nvSpPr>
        <p:spPr>
          <a:xfrm>
            <a:off x="228600" y="4755210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600200" y="4755210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4600" y="4755210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513012" y="494134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514600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513012" y="5124297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51250" y="493975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656012" y="494134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651250" y="493975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656012" y="5124297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11625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513012" y="475837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514600" y="475837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513012" y="494134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111625" y="475837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31775" y="494134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1775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1775" y="512429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514600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31775" y="4758372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1775" y="475837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1775" y="4934991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593850" y="475837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598612" y="475837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593850" y="475837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598612" y="4941341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514600" y="475837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28600" y="3684994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14600" y="3684994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241503" y="3901643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87039" y="3901643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513012" y="3867873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514600" y="386628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513012" y="404757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51250" y="3866286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656012" y="386787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651250" y="3866286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656012" y="404757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111625" y="386628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513012" y="3688169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514600" y="368816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513012" y="386787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111625" y="368816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31775" y="3861523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31775" y="386628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1775" y="404757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514600" y="386628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31775" y="3688169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31775" y="368816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31775" y="3861523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514600" y="368816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31775" y="3684994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31775" y="3683406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31775" y="4047578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114800" y="3683406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241503" y="3197250"/>
            <a:ext cx="6625590" cy="661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Georgia"/>
                <a:cs typeface="Georgia"/>
              </a:rPr>
              <a:t>SCHOOL BOARD MEMBER DISTRICT </a:t>
            </a:r>
            <a:r>
              <a:rPr dirty="0" sz="1400" b="1">
                <a:latin typeface="Georgia"/>
                <a:cs typeface="Georgia"/>
              </a:rPr>
              <a:t>3 </a:t>
            </a:r>
            <a:r>
              <a:rPr dirty="0" sz="1400" spc="-5" b="1">
                <a:latin typeface="Georgia"/>
                <a:cs typeface="Georgia"/>
              </a:rPr>
              <a:t>FARM ED DIST 653 (Vote for </a:t>
            </a:r>
            <a:r>
              <a:rPr dirty="0" sz="1400" spc="30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10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471170">
              <a:lnSpc>
                <a:spcPct val="100000"/>
              </a:lnSpc>
              <a:spcBef>
                <a:spcPts val="865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90" name="object 90"/>
          <p:cNvGraphicFramePr>
            <a:graphicFrameLocks noGrp="1"/>
          </p:cNvGraphicFramePr>
          <p:nvPr/>
        </p:nvGraphicFramePr>
        <p:xfrm>
          <a:off x="228600" y="6287071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TONY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DEHERRERA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1" name="object 91"/>
          <p:cNvSpPr/>
          <p:nvPr/>
        </p:nvSpPr>
        <p:spPr>
          <a:xfrm>
            <a:off x="228600" y="6908977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600200" y="6908977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514600" y="6908977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513012" y="709510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514600" y="70935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513012" y="7278065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651250" y="709352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656012" y="709510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651250" y="709352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656012" y="727806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111625" y="70935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513012" y="6912140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514600" y="691214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513012" y="709510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111625" y="691214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31775" y="709510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1775" y="70935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1775" y="727806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514600" y="70935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31775" y="6912140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1775" y="691214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31775" y="7088758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593850" y="6912140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598612" y="6912140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593850" y="6912140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598612" y="709510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514600" y="691214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28600" y="5838761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514600" y="5838761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241503" y="6055055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387039" y="6055055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513012" y="602164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514600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513012" y="620134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651250" y="602005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656012" y="602164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651250" y="602005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656012" y="620134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4111625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513012" y="584193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514600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513012" y="602164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111625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31775" y="601529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1775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1775" y="620134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514600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31775" y="584193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31775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31775" y="601529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514600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31775" y="583876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31775" y="583717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31775" y="620134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114800" y="583717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241503" y="4788611"/>
            <a:ext cx="6795134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 b="1">
                <a:latin typeface="Georgia"/>
                <a:cs typeface="Georgia"/>
              </a:rPr>
              <a:t>SCHOOL BOARD MEMBER DISTRICT </a:t>
            </a:r>
            <a:r>
              <a:rPr dirty="0" sz="1400" b="1">
                <a:latin typeface="Georgia"/>
                <a:cs typeface="Georgia"/>
              </a:rPr>
              <a:t>4 </a:t>
            </a:r>
            <a:r>
              <a:rPr dirty="0" sz="1400" spc="-5" b="1">
                <a:latin typeface="Georgia"/>
                <a:cs typeface="Georgia"/>
              </a:rPr>
              <a:t>BLOOM ED DIST 664 (Vote for </a:t>
            </a:r>
            <a:r>
              <a:rPr dirty="0" sz="1400" spc="2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4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641350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47" name="object 147"/>
          <p:cNvGraphicFramePr>
            <a:graphicFrameLocks noGrp="1"/>
          </p:cNvGraphicFramePr>
          <p:nvPr/>
        </p:nvGraphicFramePr>
        <p:xfrm>
          <a:off x="228600" y="8440839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CHRISTINA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J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ASPAAS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8" name="object 148"/>
          <p:cNvSpPr/>
          <p:nvPr/>
        </p:nvSpPr>
        <p:spPr>
          <a:xfrm>
            <a:off x="228600" y="9062745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600200" y="9062745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514600" y="9062745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 txBox="1"/>
          <p:nvPr/>
        </p:nvSpPr>
        <p:spPr>
          <a:xfrm>
            <a:off x="3190443" y="9096349"/>
            <a:ext cx="2489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41503" y="9281972"/>
            <a:ext cx="9245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3335832" y="9281972"/>
            <a:ext cx="806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2513012" y="924887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514600" y="9247289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513012" y="943183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651250" y="9247289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656012" y="924887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651250" y="9247289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656012" y="943183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4111625" y="9247289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513012" y="9065907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514600" y="906590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513012" y="924887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4111625" y="906590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31775" y="924887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31775" y="9247289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31775" y="943183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514600" y="9247289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31775" y="9065907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231775" y="906590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31775" y="9242526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699"/>
                </a:moveTo>
                <a:lnTo>
                  <a:pt x="1370012" y="12699"/>
                </a:lnTo>
                <a:lnTo>
                  <a:pt x="1370012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593850" y="906590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598612" y="9065907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593850" y="906590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1598612" y="924887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2514600" y="906590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228600" y="7992529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80"/>
                </a:moveTo>
                <a:lnTo>
                  <a:pt x="2286000" y="182880"/>
                </a:lnTo>
                <a:lnTo>
                  <a:pt x="22860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2514600" y="7992529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80"/>
                </a:moveTo>
                <a:lnTo>
                  <a:pt x="1600200" y="182880"/>
                </a:lnTo>
                <a:lnTo>
                  <a:pt x="16002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 txBox="1"/>
          <p:nvPr/>
        </p:nvSpPr>
        <p:spPr>
          <a:xfrm>
            <a:off x="241503" y="8209381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387039" y="8209381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2513012" y="817540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2514600" y="817382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2513012" y="8355114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3651250" y="8173821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3656012" y="817540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3651250" y="8173821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3656012" y="8355114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4111625" y="817382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2513012" y="7995704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2514600" y="799570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2513012" y="817540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4111625" y="799570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231775" y="8169058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231775" y="817382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231775" y="835511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2514600" y="817382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231775" y="799570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231775" y="799570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231775" y="8169058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2514600" y="799570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231775" y="7992529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231775" y="7990941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231775" y="8355114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4114800" y="7990941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 txBox="1"/>
          <p:nvPr/>
        </p:nvSpPr>
        <p:spPr>
          <a:xfrm>
            <a:off x="241503" y="6942937"/>
            <a:ext cx="7046595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 b="1">
                <a:latin typeface="Georgia"/>
                <a:cs typeface="Georgia"/>
              </a:rPr>
              <a:t>SCHOOL BOARD MEMBER DISTRICT </a:t>
            </a:r>
            <a:r>
              <a:rPr dirty="0" sz="1400" b="1">
                <a:latin typeface="Georgia"/>
                <a:cs typeface="Georgia"/>
              </a:rPr>
              <a:t>4 </a:t>
            </a:r>
            <a:r>
              <a:rPr dirty="0" sz="1400" spc="-5" b="1">
                <a:latin typeface="Georgia"/>
                <a:cs typeface="Georgia"/>
              </a:rPr>
              <a:t>CENTRAL CONS ED 674 (Vote for </a:t>
            </a:r>
            <a:r>
              <a:rPr dirty="0" sz="1400" spc="30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8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892810">
              <a:lnSpc>
                <a:spcPct val="100000"/>
              </a:lnSpc>
              <a:spcBef>
                <a:spcPts val="865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6466738" y="262331"/>
            <a:ext cx="10642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11/1/2021 12:48:05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PM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241503" y="262331"/>
            <a:ext cx="60896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Page: 6 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of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10</a:t>
            </a:r>
            <a:endParaRPr sz="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8600" y="1607273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PAUL R</a:t>
                      </a:r>
                      <a:r>
                        <a:rPr dirty="0" sz="800" spc="-11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MARKEN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AMANDA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MICHELLE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MILLER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8600" y="2415311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2415311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4600" y="2415311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3012" y="260144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14600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3012" y="278439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1250" y="259985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12" y="260144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1250" y="259985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6012" y="278439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1625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13012" y="241848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241848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3012" y="260144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11625" y="241848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1775" y="260144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1775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1775" y="278439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14600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1775" y="2418486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1775" y="241848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1775" y="2595092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3850" y="241848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98612" y="241848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93850" y="241848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98612" y="260144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14600" y="241848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8600" y="1158963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80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14600" y="1158963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80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1503" y="137515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87039" y="137515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13012" y="1341843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14600" y="134025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3012" y="152154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51250" y="1340256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56012" y="134184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651250" y="1340256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56012" y="152154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11625" y="134025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13012" y="116213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14600" y="116213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13012" y="134184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11625" y="116213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1775" y="1335493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31775" y="134025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31775" y="152154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14600" y="134025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1775" y="116213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1775" y="116213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1775" y="1335493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514600" y="116213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1775" y="1158963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1775" y="1157376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1775" y="1521548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14800" y="1157376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241503" y="671677"/>
            <a:ext cx="6677659" cy="660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Georgia"/>
                <a:cs typeface="Georgia"/>
              </a:rPr>
              <a:t>SCHOOL BOARD MEMBER DISTRICT </a:t>
            </a:r>
            <a:r>
              <a:rPr dirty="0" sz="1400" b="1">
                <a:latin typeface="Georgia"/>
                <a:cs typeface="Georgia"/>
              </a:rPr>
              <a:t>5 </a:t>
            </a:r>
            <a:r>
              <a:rPr dirty="0" sz="1400" spc="-5" b="1">
                <a:latin typeface="Georgia"/>
                <a:cs typeface="Georgia"/>
              </a:rPr>
              <a:t>AZTEC ED DIST 625 (Vote for </a:t>
            </a:r>
            <a:r>
              <a:rPr dirty="0" sz="1400" spc="30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7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523240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228600" y="3947172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BEN WOODY,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JR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VERONICA DESBAH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TSO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0" name="object 60"/>
          <p:cNvSpPr/>
          <p:nvPr/>
        </p:nvSpPr>
        <p:spPr>
          <a:xfrm>
            <a:off x="228600" y="4755210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600200" y="4755210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14600" y="4755210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13012" y="494134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514600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513012" y="5124297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651250" y="493975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56012" y="494134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51250" y="493975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656012" y="5124297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111625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513012" y="4758385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514600" y="47583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513012" y="494134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111625" y="47583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31775" y="494134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31775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31775" y="512429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514600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1775" y="4758385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31775" y="47583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31775" y="4934991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593850" y="475838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598612" y="4758385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93850" y="475838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598612" y="4941341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514600" y="47583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28600" y="3498862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80"/>
                </a:moveTo>
                <a:lnTo>
                  <a:pt x="2286000" y="182880"/>
                </a:lnTo>
                <a:lnTo>
                  <a:pt x="22860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514600" y="3498862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80"/>
                </a:moveTo>
                <a:lnTo>
                  <a:pt x="1600200" y="182880"/>
                </a:lnTo>
                <a:lnTo>
                  <a:pt x="16002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241503" y="3715105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387039" y="3715105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513012" y="368174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514600" y="368015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513012" y="3861447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651250" y="3680155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656012" y="368174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51250" y="3680155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656012" y="3861447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111625" y="368015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513012" y="3502037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14600" y="350203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513012" y="368174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111625" y="350203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31775" y="3675392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31775" y="368015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31775" y="386144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514600" y="368015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1775" y="350203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1775" y="350203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31775" y="3675392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514600" y="350203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1775" y="3498862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31775" y="3497275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31775" y="3861447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114800" y="3497275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241503" y="2448661"/>
            <a:ext cx="6777355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400" spc="-5" b="1">
                <a:latin typeface="Georgia"/>
                <a:cs typeface="Georgia"/>
              </a:rPr>
              <a:t>SCHOOL BOARD MEMBER DISTRICT </a:t>
            </a:r>
            <a:r>
              <a:rPr dirty="0" sz="1400" b="1">
                <a:latin typeface="Georgia"/>
                <a:cs typeface="Georgia"/>
              </a:rPr>
              <a:t>5 </a:t>
            </a:r>
            <a:r>
              <a:rPr dirty="0" sz="1400" spc="-5" b="1">
                <a:latin typeface="Georgia"/>
                <a:cs typeface="Georgia"/>
              </a:rPr>
              <a:t>BLOOM ED DIST 665 (Vote for </a:t>
            </a:r>
            <a:r>
              <a:rPr dirty="0" sz="1400" spc="30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6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62293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16" name="object 116"/>
          <p:cNvGraphicFramePr>
            <a:graphicFrameLocks noGrp="1"/>
          </p:cNvGraphicFramePr>
          <p:nvPr/>
        </p:nvGraphicFramePr>
        <p:xfrm>
          <a:off x="228600" y="6287071"/>
          <a:ext cx="3889375" cy="125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KERBY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JOHNSON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EVELYN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B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BENNY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699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ROY LEE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HOSTEEN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699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699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699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321462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ZAC "ZACHARIAH"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J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GEORGE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7" name="object 117"/>
          <p:cNvSpPr/>
          <p:nvPr/>
        </p:nvSpPr>
        <p:spPr>
          <a:xfrm>
            <a:off x="228600" y="7602715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600200" y="7602715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514600" y="7602715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3190443" y="7636053"/>
            <a:ext cx="2489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41503" y="7822590"/>
            <a:ext cx="9245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335832" y="7822590"/>
            <a:ext cx="806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513012" y="778884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514600" y="778725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513012" y="797180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651250" y="778725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656012" y="778884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651250" y="778725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656012" y="797180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111625" y="778725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513012" y="7605877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514600" y="76058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513012" y="778884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111625" y="76058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1775" y="778884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1775" y="778725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31775" y="797180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514600" y="778725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31775" y="7605877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31775" y="76058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31775" y="7782496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593850" y="760587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598612" y="7605877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593850" y="760587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1598612" y="778884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514600" y="760587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28600" y="5838761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514600" y="5838761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241503" y="6055055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387039" y="6055055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513012" y="602164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514600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513012" y="620134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651250" y="602005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656012" y="602164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651250" y="602005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656012" y="620134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4111625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513012" y="584193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514600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513012" y="602164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4111625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31775" y="601529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31775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31775" y="620134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514600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31775" y="584193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31775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31775" y="601529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514600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231775" y="583876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31775" y="583717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231775" y="620134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4114800" y="583717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 txBox="1"/>
          <p:nvPr/>
        </p:nvSpPr>
        <p:spPr>
          <a:xfrm>
            <a:off x="241503" y="4788611"/>
            <a:ext cx="6890384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ts val="1635"/>
              </a:lnSpc>
              <a:spcBef>
                <a:spcPts val="409"/>
              </a:spcBef>
            </a:pPr>
            <a:r>
              <a:rPr dirty="0" sz="1400" spc="-5" b="1">
                <a:latin typeface="Georgia"/>
                <a:cs typeface="Georgia"/>
              </a:rPr>
              <a:t>COLLEGE BOARD MEMBER DISTRICT </a:t>
            </a:r>
            <a:r>
              <a:rPr dirty="0" sz="1400" b="1">
                <a:latin typeface="Georgia"/>
                <a:cs typeface="Georgia"/>
              </a:rPr>
              <a:t>2 </a:t>
            </a:r>
            <a:r>
              <a:rPr dirty="0" sz="1400" spc="-5" b="1">
                <a:latin typeface="Georgia"/>
                <a:cs typeface="Georgia"/>
              </a:rPr>
              <a:t>SAN JUAN COLLEGE DISTRICT</a:t>
            </a:r>
            <a:r>
              <a:rPr dirty="0" sz="1400" spc="-20" b="1">
                <a:latin typeface="Georgia"/>
                <a:cs typeface="Georgia"/>
              </a:rPr>
              <a:t> </a:t>
            </a:r>
            <a:r>
              <a:rPr dirty="0" sz="1400" b="1">
                <a:latin typeface="Georgia"/>
                <a:cs typeface="Georgia"/>
              </a:rPr>
              <a:t>2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ts val="1635"/>
              </a:lnSpc>
            </a:pPr>
            <a:r>
              <a:rPr dirty="0" sz="1400" spc="-5" b="1">
                <a:latin typeface="Georgia"/>
                <a:cs typeface="Georgia"/>
              </a:rPr>
              <a:t>(Vote for</a:t>
            </a:r>
            <a:r>
              <a:rPr dirty="0" sz="1400" spc="26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16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73596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6466738" y="262331"/>
            <a:ext cx="10642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11/1/2021 12:48:05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PM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241503" y="262331"/>
            <a:ext cx="60896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Page: 7 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of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10</a:t>
            </a:r>
            <a:endParaRPr sz="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8600" y="1607273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NICOLE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MARIE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WAYNE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BYRON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MANNING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8600" y="2415311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2415311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4600" y="2415311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3012" y="260144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14600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3012" y="278439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1250" y="259985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12" y="260144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1250" y="259985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6012" y="278439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1625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13012" y="241848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241848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3012" y="260144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11625" y="241848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1775" y="260144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1775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1775" y="278439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14600" y="259985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1775" y="2418486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1775" y="241848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1775" y="2595092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3850" y="241848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98612" y="241848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93850" y="241848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98612" y="260144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14600" y="241848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8600" y="1158963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80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14600" y="1158963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80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1503" y="137515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87039" y="137515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13012" y="1341843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14600" y="134025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3012" y="152154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51250" y="1340256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56012" y="134184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651250" y="1340256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56012" y="152154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11625" y="134025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13012" y="116213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14600" y="116213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13012" y="134184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11625" y="116213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1775" y="1335493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31775" y="134025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31775" y="152154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14600" y="134025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1775" y="116213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1775" y="116213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1775" y="1335493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514600" y="116213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1775" y="1158963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1775" y="1157376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1775" y="1521548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14800" y="1157376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228600" y="3947172"/>
          <a:ext cx="3889375" cy="74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ASHLEY P</a:t>
                      </a:r>
                      <a:r>
                        <a:rPr dirty="0" sz="800" spc="-11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MAXWELL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ANN</a:t>
                      </a:r>
                      <a:r>
                        <a:rPr dirty="0" sz="800" spc="-10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KALCICH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9" name="object 59"/>
          <p:cNvSpPr/>
          <p:nvPr/>
        </p:nvSpPr>
        <p:spPr>
          <a:xfrm>
            <a:off x="228600" y="4755210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00200" y="4755210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514600" y="4755210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13012" y="494134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14600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513012" y="5124297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651250" y="493975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656012" y="494134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51250" y="4939753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56012" y="5124297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111625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513012" y="4758385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514600" y="47583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513012" y="494134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11625" y="47583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31775" y="494134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31775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31775" y="512429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514600" y="4939753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31775" y="4758385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1775" y="47583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31775" y="4934991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593850" y="475838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598612" y="4758385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593850" y="475838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98612" y="4941341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514600" y="475838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28600" y="3498862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80"/>
                </a:moveTo>
                <a:lnTo>
                  <a:pt x="2286000" y="182880"/>
                </a:lnTo>
                <a:lnTo>
                  <a:pt x="22860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514600" y="3498862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80"/>
                </a:moveTo>
                <a:lnTo>
                  <a:pt x="1600200" y="182880"/>
                </a:lnTo>
                <a:lnTo>
                  <a:pt x="16002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241503" y="3715105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387039" y="3715105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513012" y="368174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514600" y="368015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513012" y="3861447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651250" y="3680155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656012" y="368174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651250" y="3680155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56012" y="3861447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111625" y="368015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513012" y="3502037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514600" y="350203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13012" y="368174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111625" y="350203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31775" y="3675392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31775" y="368015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31775" y="386144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514600" y="3680155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31775" y="350203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1775" y="350203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1775" y="3675392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514600" y="3502037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31775" y="3498862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1775" y="3497275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31775" y="3861447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14800" y="3497275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241503" y="2448661"/>
            <a:ext cx="7167880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 marR="5080">
              <a:lnSpc>
                <a:spcPts val="1590"/>
              </a:lnSpc>
              <a:spcBef>
                <a:spcPts val="535"/>
              </a:spcBef>
            </a:pPr>
            <a:r>
              <a:rPr dirty="0" sz="1400" spc="-5" b="1">
                <a:latin typeface="Georgia"/>
                <a:cs typeface="Georgia"/>
              </a:rPr>
              <a:t>SOIL </a:t>
            </a:r>
            <a:r>
              <a:rPr dirty="0" sz="1400" b="1">
                <a:latin typeface="Georgia"/>
                <a:cs typeface="Georgia"/>
              </a:rPr>
              <a:t>&amp; </a:t>
            </a:r>
            <a:r>
              <a:rPr dirty="0" sz="1400" spc="-5" b="1">
                <a:latin typeface="Georgia"/>
                <a:cs typeface="Georgia"/>
              </a:rPr>
              <a:t>WATER BOARD SUPERVISOR POSITION </a:t>
            </a:r>
            <a:r>
              <a:rPr dirty="0" sz="1400" b="1">
                <a:latin typeface="Georgia"/>
                <a:cs typeface="Georgia"/>
              </a:rPr>
              <a:t>3 </a:t>
            </a:r>
            <a:r>
              <a:rPr dirty="0" sz="1400" spc="-5" b="1">
                <a:latin typeface="Georgia"/>
                <a:cs typeface="Georgia"/>
              </a:rPr>
              <a:t>SAN JUAN SOIL </a:t>
            </a:r>
            <a:r>
              <a:rPr dirty="0" sz="1400" b="1">
                <a:latin typeface="Georgia"/>
                <a:cs typeface="Georgia"/>
              </a:rPr>
              <a:t>&amp; </a:t>
            </a:r>
            <a:r>
              <a:rPr dirty="0" sz="1400" spc="-5" b="1">
                <a:latin typeface="Georgia"/>
                <a:cs typeface="Georgia"/>
              </a:rPr>
              <a:t>WATER  CONSERVATION BOARD MEMBER (Vote for</a:t>
            </a:r>
            <a:r>
              <a:rPr dirty="0" sz="1400" spc="30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82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1013460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15" name="object 115"/>
          <p:cNvGraphicFramePr>
            <a:graphicFrameLocks noGrp="1"/>
          </p:cNvGraphicFramePr>
          <p:nvPr/>
        </p:nvGraphicFramePr>
        <p:xfrm>
          <a:off x="228600" y="6287071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JOHN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B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ARRINGTON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6" name="object 116"/>
          <p:cNvSpPr/>
          <p:nvPr/>
        </p:nvSpPr>
        <p:spPr>
          <a:xfrm>
            <a:off x="228600" y="6908977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600200" y="6908977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514600" y="6908977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513012" y="709510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2514600" y="70935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513012" y="7278065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651250" y="709352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656012" y="709510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651250" y="709352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656012" y="7278065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111625" y="70935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513012" y="691215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514600" y="69121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513012" y="709510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111625" y="69121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31775" y="709510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31775" y="70935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31775" y="7278065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514600" y="709352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1775" y="6912152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1775" y="69121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31775" y="7088758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593850" y="691215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598612" y="691215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593850" y="691215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598612" y="709510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514600" y="691215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28600" y="5838761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514600" y="5838761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241503" y="6055055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387039" y="6055055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513012" y="602164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514600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513012" y="620134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651250" y="602005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656012" y="602164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651250" y="602005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656012" y="620134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4111625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513012" y="584193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514600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513012" y="602164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4111625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31775" y="601529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31775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31775" y="620134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514600" y="602005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31775" y="584193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31775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31775" y="601529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514600" y="584193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31775" y="583876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31775" y="583717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31775" y="620134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4114800" y="583717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 txBox="1"/>
          <p:nvPr/>
        </p:nvSpPr>
        <p:spPr>
          <a:xfrm>
            <a:off x="241503" y="4788611"/>
            <a:ext cx="7172325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 marR="5080">
              <a:lnSpc>
                <a:spcPts val="1590"/>
              </a:lnSpc>
              <a:spcBef>
                <a:spcPts val="535"/>
              </a:spcBef>
            </a:pPr>
            <a:r>
              <a:rPr dirty="0" sz="1400" spc="-5" b="1">
                <a:latin typeface="Georgia"/>
                <a:cs typeface="Georgia"/>
              </a:rPr>
              <a:t>SOIL </a:t>
            </a:r>
            <a:r>
              <a:rPr dirty="0" sz="1400" b="1">
                <a:latin typeface="Georgia"/>
                <a:cs typeface="Georgia"/>
              </a:rPr>
              <a:t>&amp; </a:t>
            </a:r>
            <a:r>
              <a:rPr dirty="0" sz="1400" spc="-5" b="1">
                <a:latin typeface="Georgia"/>
                <a:cs typeface="Georgia"/>
              </a:rPr>
              <a:t>WATER BOARD SUPERVISOR POSITION </a:t>
            </a:r>
            <a:r>
              <a:rPr dirty="0" sz="1400" b="1">
                <a:latin typeface="Georgia"/>
                <a:cs typeface="Georgia"/>
              </a:rPr>
              <a:t>4 </a:t>
            </a:r>
            <a:r>
              <a:rPr dirty="0" sz="1400" spc="-5" b="1">
                <a:latin typeface="Georgia"/>
                <a:cs typeface="Georgia"/>
              </a:rPr>
              <a:t>SAN JUAN SOIL </a:t>
            </a:r>
            <a:r>
              <a:rPr dirty="0" sz="1400" b="1">
                <a:latin typeface="Georgia"/>
                <a:cs typeface="Georgia"/>
              </a:rPr>
              <a:t>&amp; </a:t>
            </a:r>
            <a:r>
              <a:rPr dirty="0" sz="1400" spc="-5" b="1">
                <a:latin typeface="Georgia"/>
                <a:cs typeface="Georgia"/>
              </a:rPr>
              <a:t>WATER  CONSERVATION BOARD MEMBER (Vote for</a:t>
            </a:r>
            <a:r>
              <a:rPr dirty="0" sz="1400" spc="30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82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101790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72" name="object 172"/>
          <p:cNvGraphicFramePr>
            <a:graphicFrameLocks noGrp="1"/>
          </p:cNvGraphicFramePr>
          <p:nvPr/>
        </p:nvGraphicFramePr>
        <p:xfrm>
          <a:off x="228600" y="8440839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ALEX C</a:t>
                      </a:r>
                      <a:r>
                        <a:rPr dirty="0" sz="800" spc="-11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UHL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699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699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73" name="object 173"/>
          <p:cNvSpPr/>
          <p:nvPr/>
        </p:nvSpPr>
        <p:spPr>
          <a:xfrm>
            <a:off x="228600" y="9062745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600200" y="9062745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2514600" y="9062745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3190443" y="9096349"/>
            <a:ext cx="2489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241503" y="9281972"/>
            <a:ext cx="9245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335832" y="9281972"/>
            <a:ext cx="806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2513012" y="924887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2514600" y="9247289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2513012" y="943183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3651250" y="9247289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3656012" y="924887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3651250" y="9247289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3656012" y="943183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4111625" y="9247289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2513012" y="9065920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2514600" y="906592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2513012" y="924887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111625" y="906592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231775" y="924887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231775" y="9247289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231775" y="943183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2514600" y="9247289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231775" y="9065920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231775" y="906592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231775" y="9242526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699"/>
                </a:moveTo>
                <a:lnTo>
                  <a:pt x="1370012" y="12699"/>
                </a:lnTo>
                <a:lnTo>
                  <a:pt x="1370012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1593850" y="9065920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1598612" y="9065920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1593850" y="9065920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1598612" y="924887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2514600" y="9065920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228600" y="7992529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80"/>
                </a:moveTo>
                <a:lnTo>
                  <a:pt x="2286000" y="182880"/>
                </a:lnTo>
                <a:lnTo>
                  <a:pt x="22860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2514600" y="7992529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80"/>
                </a:moveTo>
                <a:lnTo>
                  <a:pt x="1600200" y="182880"/>
                </a:lnTo>
                <a:lnTo>
                  <a:pt x="16002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 txBox="1"/>
          <p:nvPr/>
        </p:nvSpPr>
        <p:spPr>
          <a:xfrm>
            <a:off x="241503" y="8209381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387039" y="8209381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2513012" y="817540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2514600" y="817382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2513012" y="8355114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3651250" y="8173821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3656012" y="817540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3651250" y="8173821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3656012" y="8355114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4111625" y="817382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2513012" y="7995704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2514600" y="799570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513012" y="817540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4111625" y="799570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231775" y="8169058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231775" y="817382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231775" y="835511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2514600" y="817382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231775" y="799570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231775" y="799570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231775" y="8169058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2514600" y="7995704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231775" y="7992529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231775" y="7990941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231775" y="8355114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4114800" y="7990941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 txBox="1"/>
          <p:nvPr/>
        </p:nvSpPr>
        <p:spPr>
          <a:xfrm>
            <a:off x="241503" y="6942937"/>
            <a:ext cx="6817995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 marR="5080">
              <a:lnSpc>
                <a:spcPts val="1590"/>
              </a:lnSpc>
              <a:spcBef>
                <a:spcPts val="540"/>
              </a:spcBef>
            </a:pPr>
            <a:r>
              <a:rPr dirty="0" sz="1400" spc="-5" b="1">
                <a:latin typeface="Georgia"/>
                <a:cs typeface="Georgia"/>
              </a:rPr>
              <a:t>WATER </a:t>
            </a:r>
            <a:r>
              <a:rPr dirty="0" sz="1400" b="1">
                <a:latin typeface="Georgia"/>
                <a:cs typeface="Georgia"/>
              </a:rPr>
              <a:t>&amp; </a:t>
            </a:r>
            <a:r>
              <a:rPr dirty="0" sz="1400" spc="-5" b="1">
                <a:latin typeface="Georgia"/>
                <a:cs typeface="Georgia"/>
              </a:rPr>
              <a:t>SANITATION BOARD MEMBER POSITION </a:t>
            </a:r>
            <a:r>
              <a:rPr dirty="0" sz="1400" b="1">
                <a:latin typeface="Georgia"/>
                <a:cs typeface="Georgia"/>
              </a:rPr>
              <a:t>1 </a:t>
            </a:r>
            <a:r>
              <a:rPr dirty="0" sz="1400" spc="-5" b="1">
                <a:latin typeface="Georgia"/>
                <a:cs typeface="Georgia"/>
              </a:rPr>
              <a:t>VALLEY WATER </a:t>
            </a:r>
            <a:r>
              <a:rPr dirty="0" sz="1400" b="1">
                <a:latin typeface="Georgia"/>
                <a:cs typeface="Georgia"/>
              </a:rPr>
              <a:t>&amp;  </a:t>
            </a:r>
            <a:r>
              <a:rPr dirty="0" sz="1400" spc="-5" b="1">
                <a:latin typeface="Georgia"/>
                <a:cs typeface="Georgia"/>
              </a:rPr>
              <a:t>SANITATION BOARD (Vote for</a:t>
            </a:r>
            <a:r>
              <a:rPr dirty="0" sz="1400" spc="30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6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664210">
              <a:lnSpc>
                <a:spcPct val="100000"/>
              </a:lnSpc>
              <a:spcBef>
                <a:spcPts val="865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241503" y="262331"/>
            <a:ext cx="7289165" cy="1069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37605" algn="l"/>
              </a:tabLst>
            </a:pP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Page: 8 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of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 10	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11/1/2021 12:48:05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PM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ts val="1635"/>
              </a:lnSpc>
              <a:spcBef>
                <a:spcPts val="670"/>
              </a:spcBef>
            </a:pPr>
            <a:r>
              <a:rPr dirty="0" sz="1400" spc="-5" b="1">
                <a:latin typeface="Georgia"/>
                <a:cs typeface="Georgia"/>
              </a:rPr>
              <a:t>COLLEGE BOARD MEMBER DISTRICT </a:t>
            </a:r>
            <a:r>
              <a:rPr dirty="0" sz="1400" b="1">
                <a:latin typeface="Georgia"/>
                <a:cs typeface="Georgia"/>
              </a:rPr>
              <a:t>3 </a:t>
            </a:r>
            <a:r>
              <a:rPr dirty="0" sz="1400" spc="-5" b="1">
                <a:latin typeface="Georgia"/>
                <a:cs typeface="Georgia"/>
              </a:rPr>
              <a:t>SAN JUAN COLLEGE DISTRICT</a:t>
            </a:r>
            <a:r>
              <a:rPr dirty="0" sz="1400" spc="-20" b="1">
                <a:latin typeface="Georgia"/>
                <a:cs typeface="Georgia"/>
              </a:rPr>
              <a:t> </a:t>
            </a:r>
            <a:r>
              <a:rPr dirty="0" sz="1400" b="1"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ts val="1635"/>
              </a:lnSpc>
            </a:pPr>
            <a:r>
              <a:rPr dirty="0" sz="1400" spc="-5" b="1">
                <a:latin typeface="Georgia"/>
                <a:cs typeface="Georgia"/>
              </a:rPr>
              <a:t>(Vote for</a:t>
            </a:r>
            <a:r>
              <a:rPr dirty="0" sz="1400" spc="26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13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113474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8600" y="1607261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TYRONE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AUSTIN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8600" y="2229167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00200" y="2229167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4600" y="2229167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3012" y="241529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14600" y="241371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3012" y="2598254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51250" y="241371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56012" y="241529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51250" y="2413711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56012" y="2598254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11625" y="241371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13012" y="223234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14600" y="223234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13012" y="241529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11625" y="223234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1775" y="2415298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1775" y="241371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1775" y="2598254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14600" y="2413711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1775" y="2232342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1775" y="223234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1775" y="2408948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93850" y="223234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98612" y="223234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93850" y="223234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98612" y="2415298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14600" y="223234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8600" y="1158951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80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14600" y="1158951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80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41503" y="137515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87039" y="137515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13012" y="134183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3012" y="152153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56012" y="134183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651250" y="1340243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56012" y="152153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1162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13012" y="116212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13012" y="134183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11162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31775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31775" y="152153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14600" y="134024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1775" y="116212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31775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1775" y="1335481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514600" y="116212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1775" y="115895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1775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1775" y="152153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14800" y="1157363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228600" y="3761028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43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JASON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HESLOP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56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9" name="object 59"/>
          <p:cNvSpPr/>
          <p:nvPr/>
        </p:nvSpPr>
        <p:spPr>
          <a:xfrm>
            <a:off x="228600" y="4382935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89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00200" y="4382935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89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514600" y="4382935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89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13012" y="456906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14600" y="456747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513012" y="4752022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651250" y="456747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656012" y="456906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51250" y="4567478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56012" y="4752022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111625" y="456747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513012" y="4386097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514600" y="438609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513012" y="456906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11625" y="438609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31775" y="4569066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31775" y="456747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31775" y="4752022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514600" y="4567478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31775" y="4386097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31775" y="438609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31775" y="4562716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593850" y="438609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598612" y="4386097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593850" y="4386097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5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98612" y="4569066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514600" y="438609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28600" y="3312718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514600" y="3312718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241503" y="3529482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387039" y="3529482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513012" y="3495598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514600" y="349401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513012" y="3675303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651250" y="3494011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656012" y="3495598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651250" y="3494011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56012" y="367530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111625" y="349401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513012" y="331589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514600" y="331589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13012" y="3495598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111625" y="331589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31775" y="3489248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31775" y="349401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31775" y="3675303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514600" y="349401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31775" y="3315893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31775" y="331589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31775" y="3489248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514600" y="3315893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31775" y="3312718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31775" y="3311131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31775" y="3675303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14800" y="3311131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241503" y="2263038"/>
            <a:ext cx="6841490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 marR="5080">
              <a:lnSpc>
                <a:spcPts val="1590"/>
              </a:lnSpc>
              <a:spcBef>
                <a:spcPts val="540"/>
              </a:spcBef>
            </a:pPr>
            <a:r>
              <a:rPr dirty="0" sz="1400" spc="-5" b="1">
                <a:latin typeface="Georgia"/>
                <a:cs typeface="Georgia"/>
              </a:rPr>
              <a:t>WATER </a:t>
            </a:r>
            <a:r>
              <a:rPr dirty="0" sz="1400" b="1">
                <a:latin typeface="Georgia"/>
                <a:cs typeface="Georgia"/>
              </a:rPr>
              <a:t>&amp; </a:t>
            </a:r>
            <a:r>
              <a:rPr dirty="0" sz="1400" spc="-5" b="1">
                <a:latin typeface="Georgia"/>
                <a:cs typeface="Georgia"/>
              </a:rPr>
              <a:t>SANITATION BOARD MEMBER POSITION </a:t>
            </a:r>
            <a:r>
              <a:rPr dirty="0" sz="1400" b="1">
                <a:latin typeface="Georgia"/>
                <a:cs typeface="Georgia"/>
              </a:rPr>
              <a:t>3 </a:t>
            </a:r>
            <a:r>
              <a:rPr dirty="0" sz="1400" spc="-5" b="1">
                <a:latin typeface="Georgia"/>
                <a:cs typeface="Georgia"/>
              </a:rPr>
              <a:t>VALLEY WATER </a:t>
            </a:r>
            <a:r>
              <a:rPr dirty="0" sz="1400" b="1">
                <a:latin typeface="Georgia"/>
                <a:cs typeface="Georgia"/>
              </a:rPr>
              <a:t>&amp;  </a:t>
            </a:r>
            <a:r>
              <a:rPr dirty="0" sz="1400" spc="-5" b="1">
                <a:latin typeface="Georgia"/>
                <a:cs typeface="Georgia"/>
              </a:rPr>
              <a:t>SANITATION BOARD (Vote for</a:t>
            </a:r>
            <a:r>
              <a:rPr dirty="0" sz="1400" spc="30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6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687070">
              <a:lnSpc>
                <a:spcPct val="100000"/>
              </a:lnSpc>
              <a:spcBef>
                <a:spcPts val="865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15" name="object 115"/>
          <p:cNvGraphicFramePr>
            <a:graphicFrameLocks noGrp="1"/>
          </p:cNvGraphicFramePr>
          <p:nvPr/>
        </p:nvGraphicFramePr>
        <p:xfrm>
          <a:off x="228600" y="5914796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LARRY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HATHAWAY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6" name="object 116"/>
          <p:cNvSpPr/>
          <p:nvPr/>
        </p:nvSpPr>
        <p:spPr>
          <a:xfrm>
            <a:off x="228600" y="6536702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600200" y="6536702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514600" y="6536702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513012" y="6722833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2514600" y="672124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513012" y="6905790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651250" y="672124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656012" y="672283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651250" y="6721246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656012" y="6905790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111625" y="672124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513012" y="6539865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514600" y="653986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513012" y="672283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111625" y="653986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31775" y="6722833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31775" y="672124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31775" y="6905790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514600" y="6721246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1775" y="6539865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1775" y="653986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31775" y="6716483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593850" y="653986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598612" y="6539865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593850" y="6539865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598612" y="6722833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514600" y="6539865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28600" y="5466486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79"/>
                </a:moveTo>
                <a:lnTo>
                  <a:pt x="2286000" y="182879"/>
                </a:lnTo>
                <a:lnTo>
                  <a:pt x="22860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514600" y="5466486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79"/>
                </a:moveTo>
                <a:lnTo>
                  <a:pt x="1600200" y="182879"/>
                </a:lnTo>
                <a:lnTo>
                  <a:pt x="16002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241503" y="5682894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387039" y="5682894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513012" y="5649366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514600" y="564777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513012" y="582907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651250" y="5647778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656012" y="5649366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651250" y="5647778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10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656012" y="582907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4111625" y="564777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513012" y="546966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514600" y="546966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513012" y="5649366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4111625" y="546966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31775" y="5643016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31775" y="564777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31775" y="582907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514600" y="5647778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31775" y="546966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31775" y="546966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31775" y="5643016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514600" y="5469661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10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31775" y="5466486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31775" y="5464898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31775" y="5829071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4114800" y="5464898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89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 txBox="1"/>
          <p:nvPr/>
        </p:nvSpPr>
        <p:spPr>
          <a:xfrm>
            <a:off x="241503" y="4416450"/>
            <a:ext cx="6845934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 marR="5080">
              <a:lnSpc>
                <a:spcPts val="1590"/>
              </a:lnSpc>
              <a:spcBef>
                <a:spcPts val="535"/>
              </a:spcBef>
            </a:pPr>
            <a:r>
              <a:rPr dirty="0" sz="1400" spc="-5" b="1">
                <a:latin typeface="Georgia"/>
                <a:cs typeface="Georgia"/>
              </a:rPr>
              <a:t>WATER </a:t>
            </a:r>
            <a:r>
              <a:rPr dirty="0" sz="1400" b="1">
                <a:latin typeface="Georgia"/>
                <a:cs typeface="Georgia"/>
              </a:rPr>
              <a:t>&amp; </a:t>
            </a:r>
            <a:r>
              <a:rPr dirty="0" sz="1400" spc="-5" b="1">
                <a:latin typeface="Georgia"/>
                <a:cs typeface="Georgia"/>
              </a:rPr>
              <a:t>SANITATION BOARD MEMBER POSITION </a:t>
            </a:r>
            <a:r>
              <a:rPr dirty="0" sz="1400" b="1">
                <a:latin typeface="Georgia"/>
                <a:cs typeface="Georgia"/>
              </a:rPr>
              <a:t>4 </a:t>
            </a:r>
            <a:r>
              <a:rPr dirty="0" sz="1400" spc="-5" b="1">
                <a:latin typeface="Georgia"/>
                <a:cs typeface="Georgia"/>
              </a:rPr>
              <a:t>VALLEY WATER </a:t>
            </a:r>
            <a:r>
              <a:rPr dirty="0" sz="1400" b="1">
                <a:latin typeface="Georgia"/>
                <a:cs typeface="Georgia"/>
              </a:rPr>
              <a:t>&amp;  </a:t>
            </a:r>
            <a:r>
              <a:rPr dirty="0" sz="1400" spc="-5" b="1">
                <a:latin typeface="Georgia"/>
                <a:cs typeface="Georgia"/>
              </a:rPr>
              <a:t>SANITATION BOARD (Vote for</a:t>
            </a:r>
            <a:r>
              <a:rPr dirty="0" sz="1400" spc="30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6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691515">
              <a:lnSpc>
                <a:spcPct val="100000"/>
              </a:lnSpc>
              <a:spcBef>
                <a:spcPts val="865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graphicFrame>
        <p:nvGraphicFramePr>
          <p:cNvPr id="172" name="object 172"/>
          <p:cNvGraphicFramePr>
            <a:graphicFrameLocks noGrp="1"/>
          </p:cNvGraphicFramePr>
          <p:nvPr/>
        </p:nvGraphicFramePr>
        <p:xfrm>
          <a:off x="228600" y="8068564"/>
          <a:ext cx="388937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/>
                <a:gridCol w="914400"/>
                <a:gridCol w="1143000"/>
                <a:gridCol w="454025"/>
              </a:tblGrid>
              <a:tr h="182956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Candidate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Party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635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6131">
                <a:tc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P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MARK</a:t>
                      </a:r>
                      <a:r>
                        <a:rPr dirty="0" sz="800" spc="-100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 spc="-5">
                          <a:latin typeface="Segoe UI"/>
                          <a:cs typeface="Segoe UI"/>
                        </a:rPr>
                        <a:t>DUNCAN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1270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  <a:tr h="182968">
                <a:tc gridSpan="2">
                  <a:txBody>
                    <a:bodyPr/>
                    <a:lstStyle/>
                    <a:p>
                      <a:pPr marL="190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 spc="-5">
                          <a:latin typeface="Segoe UI"/>
                          <a:cs typeface="Segoe UI"/>
                        </a:rPr>
                        <a:t>Total</a:t>
                      </a:r>
                      <a:r>
                        <a:rPr dirty="0" sz="800" spc="-95"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z="800">
                          <a:latin typeface="Segoe UI"/>
                          <a:cs typeface="Segoe UI"/>
                        </a:rPr>
                        <a:t>Votes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635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800">
                          <a:latin typeface="Segoe UI"/>
                          <a:cs typeface="Segoe UI"/>
                        </a:rPr>
                        <a:t>0</a:t>
                      </a:r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D2D2D2"/>
                      </a:solidFill>
                      <a:prstDash val="solid"/>
                    </a:lnL>
                    <a:lnR w="1270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8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700">
                      <a:solidFill>
                        <a:srgbClr val="D2D2D2"/>
                      </a:solidFill>
                      <a:prstDash val="solid"/>
                    </a:lnL>
                    <a:lnR w="6350">
                      <a:solidFill>
                        <a:srgbClr val="D2D2D2"/>
                      </a:solidFill>
                      <a:prstDash val="solid"/>
                    </a:lnR>
                    <a:lnT w="12700">
                      <a:solidFill>
                        <a:srgbClr val="D2D2D2"/>
                      </a:solidFill>
                      <a:prstDash val="solid"/>
                    </a:lnT>
                    <a:lnB w="6350">
                      <a:solidFill>
                        <a:srgbClr val="D2D2D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73" name="object 173"/>
          <p:cNvSpPr/>
          <p:nvPr/>
        </p:nvSpPr>
        <p:spPr>
          <a:xfrm>
            <a:off x="228600" y="8690470"/>
            <a:ext cx="1371600" cy="186690"/>
          </a:xfrm>
          <a:custGeom>
            <a:avLst/>
            <a:gdLst/>
            <a:ahLst/>
            <a:cxnLst/>
            <a:rect l="l" t="t" r="r" b="b"/>
            <a:pathLst>
              <a:path w="1371600" h="186690">
                <a:moveTo>
                  <a:pt x="0" y="186131"/>
                </a:moveTo>
                <a:lnTo>
                  <a:pt x="1371600" y="186131"/>
                </a:lnTo>
                <a:lnTo>
                  <a:pt x="13716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600200" y="8690470"/>
            <a:ext cx="914400" cy="186690"/>
          </a:xfrm>
          <a:custGeom>
            <a:avLst/>
            <a:gdLst/>
            <a:ahLst/>
            <a:cxnLst/>
            <a:rect l="l" t="t" r="r" b="b"/>
            <a:pathLst>
              <a:path w="914400" h="186690">
                <a:moveTo>
                  <a:pt x="0" y="186131"/>
                </a:moveTo>
                <a:lnTo>
                  <a:pt x="914400" y="186131"/>
                </a:lnTo>
                <a:lnTo>
                  <a:pt x="9144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2514600" y="8690470"/>
            <a:ext cx="1600200" cy="186690"/>
          </a:xfrm>
          <a:custGeom>
            <a:avLst/>
            <a:gdLst/>
            <a:ahLst/>
            <a:cxnLst/>
            <a:rect l="l" t="t" r="r" b="b"/>
            <a:pathLst>
              <a:path w="1600200" h="186690">
                <a:moveTo>
                  <a:pt x="0" y="186131"/>
                </a:moveTo>
                <a:lnTo>
                  <a:pt x="1600200" y="186131"/>
                </a:lnTo>
                <a:lnTo>
                  <a:pt x="1600200" y="0"/>
                </a:lnTo>
                <a:lnTo>
                  <a:pt x="0" y="0"/>
                </a:lnTo>
                <a:lnTo>
                  <a:pt x="0" y="186131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3190443" y="8724188"/>
            <a:ext cx="2489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241503" y="8909811"/>
            <a:ext cx="92456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335832" y="8909811"/>
            <a:ext cx="80645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2513012" y="8876601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2514600" y="8875014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2513012" y="9059557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3651250" y="8875014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3656012" y="8876601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3651250" y="8875014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43"/>
                </a:moveTo>
                <a:lnTo>
                  <a:pt x="12700" y="184543"/>
                </a:lnTo>
                <a:lnTo>
                  <a:pt x="12700" y="0"/>
                </a:lnTo>
                <a:lnTo>
                  <a:pt x="0" y="0"/>
                </a:lnTo>
                <a:lnTo>
                  <a:pt x="0" y="184543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3656012" y="9059557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4111625" y="8875014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2513012" y="8693632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2514600" y="869363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2513012" y="8876601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111625" y="869363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231775" y="8876601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231775" y="8875014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231775" y="9059557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2514600" y="8875014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43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231775" y="8693632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231775" y="869363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231775" y="8870251"/>
            <a:ext cx="1370330" cy="12700"/>
          </a:xfrm>
          <a:custGeom>
            <a:avLst/>
            <a:gdLst/>
            <a:ahLst/>
            <a:cxnLst/>
            <a:rect l="l" t="t" r="r" b="b"/>
            <a:pathLst>
              <a:path w="1370330" h="12700">
                <a:moveTo>
                  <a:pt x="0" y="12700"/>
                </a:moveTo>
                <a:lnTo>
                  <a:pt x="1370012" y="12700"/>
                </a:lnTo>
                <a:lnTo>
                  <a:pt x="13700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1593850" y="869363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1598612" y="869363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1593850" y="8693632"/>
            <a:ext cx="12700" cy="184785"/>
          </a:xfrm>
          <a:custGeom>
            <a:avLst/>
            <a:gdLst/>
            <a:ahLst/>
            <a:cxnLst/>
            <a:rect l="l" t="t" r="r" b="b"/>
            <a:pathLst>
              <a:path w="12700" h="184784">
                <a:moveTo>
                  <a:pt x="0" y="184556"/>
                </a:moveTo>
                <a:lnTo>
                  <a:pt x="12700" y="184556"/>
                </a:lnTo>
                <a:lnTo>
                  <a:pt x="12700" y="0"/>
                </a:lnTo>
                <a:lnTo>
                  <a:pt x="0" y="0"/>
                </a:lnTo>
                <a:lnTo>
                  <a:pt x="0" y="18455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1598612" y="8876601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2514600" y="8693632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4">
                <a:moveTo>
                  <a:pt x="0" y="0"/>
                </a:moveTo>
                <a:lnTo>
                  <a:pt x="0" y="184556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228600" y="7620254"/>
            <a:ext cx="2286000" cy="182880"/>
          </a:xfrm>
          <a:custGeom>
            <a:avLst/>
            <a:gdLst/>
            <a:ahLst/>
            <a:cxnLst/>
            <a:rect l="l" t="t" r="r" b="b"/>
            <a:pathLst>
              <a:path w="2286000" h="182879">
                <a:moveTo>
                  <a:pt x="0" y="182880"/>
                </a:moveTo>
                <a:lnTo>
                  <a:pt x="2286000" y="182880"/>
                </a:lnTo>
                <a:lnTo>
                  <a:pt x="22860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2514600" y="7620254"/>
            <a:ext cx="1600200" cy="182880"/>
          </a:xfrm>
          <a:custGeom>
            <a:avLst/>
            <a:gdLst/>
            <a:ahLst/>
            <a:cxnLst/>
            <a:rect l="l" t="t" r="r" b="b"/>
            <a:pathLst>
              <a:path w="1600200" h="182879">
                <a:moveTo>
                  <a:pt x="0" y="182880"/>
                </a:moveTo>
                <a:lnTo>
                  <a:pt x="1600200" y="182880"/>
                </a:lnTo>
                <a:lnTo>
                  <a:pt x="1600200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 txBox="1"/>
          <p:nvPr/>
        </p:nvSpPr>
        <p:spPr>
          <a:xfrm>
            <a:off x="241503" y="7836306"/>
            <a:ext cx="50673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Times</a:t>
            </a:r>
            <a:r>
              <a:rPr dirty="0" sz="800" spc="-9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Cast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387039" y="7836306"/>
            <a:ext cx="490220" cy="140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Segoe UI"/>
                <a:cs typeface="Segoe UI"/>
              </a:rPr>
              <a:t>0 / 0 </a:t>
            </a:r>
            <a:r>
              <a:rPr dirty="0" sz="800" spc="7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N/A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2513012" y="7803133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2514600" y="780154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2513012" y="7982839"/>
            <a:ext cx="1146175" cy="0"/>
          </a:xfrm>
          <a:custGeom>
            <a:avLst/>
            <a:gdLst/>
            <a:ahLst/>
            <a:cxnLst/>
            <a:rect l="l" t="t" r="r" b="b"/>
            <a:pathLst>
              <a:path w="1146175" h="0">
                <a:moveTo>
                  <a:pt x="0" y="0"/>
                </a:moveTo>
                <a:lnTo>
                  <a:pt x="1146175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3651250" y="7801546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3656012" y="7803133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3651250" y="7801546"/>
            <a:ext cx="12700" cy="181610"/>
          </a:xfrm>
          <a:custGeom>
            <a:avLst/>
            <a:gdLst/>
            <a:ahLst/>
            <a:cxnLst/>
            <a:rect l="l" t="t" r="r" b="b"/>
            <a:pathLst>
              <a:path w="12700" h="181609">
                <a:moveTo>
                  <a:pt x="0" y="181292"/>
                </a:moveTo>
                <a:lnTo>
                  <a:pt x="12700" y="181292"/>
                </a:lnTo>
                <a:lnTo>
                  <a:pt x="12700" y="0"/>
                </a:lnTo>
                <a:lnTo>
                  <a:pt x="0" y="0"/>
                </a:lnTo>
                <a:lnTo>
                  <a:pt x="0" y="181292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3656012" y="7982839"/>
            <a:ext cx="455930" cy="0"/>
          </a:xfrm>
          <a:custGeom>
            <a:avLst/>
            <a:gdLst/>
            <a:ahLst/>
            <a:cxnLst/>
            <a:rect l="l" t="t" r="r" b="b"/>
            <a:pathLst>
              <a:path w="455929" h="0">
                <a:moveTo>
                  <a:pt x="0" y="0"/>
                </a:moveTo>
                <a:lnTo>
                  <a:pt x="455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4111625" y="780154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2513012" y="7623429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2514600" y="762342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513012" y="7803133"/>
            <a:ext cx="1598930" cy="0"/>
          </a:xfrm>
          <a:custGeom>
            <a:avLst/>
            <a:gdLst/>
            <a:ahLst/>
            <a:cxnLst/>
            <a:rect l="l" t="t" r="r" b="b"/>
            <a:pathLst>
              <a:path w="1598929" h="0">
                <a:moveTo>
                  <a:pt x="0" y="0"/>
                </a:moveTo>
                <a:lnTo>
                  <a:pt x="1598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4111625" y="762342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231775" y="7796783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231775" y="780154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231775" y="7982839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2514600" y="7801546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231775" y="7623429"/>
            <a:ext cx="2284730" cy="0"/>
          </a:xfrm>
          <a:custGeom>
            <a:avLst/>
            <a:gdLst/>
            <a:ahLst/>
            <a:cxnLst/>
            <a:rect l="l" t="t" r="r" b="b"/>
            <a:pathLst>
              <a:path w="2284730" h="0">
                <a:moveTo>
                  <a:pt x="0" y="0"/>
                </a:moveTo>
                <a:lnTo>
                  <a:pt x="22844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231775" y="762342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231775" y="7796783"/>
            <a:ext cx="2284730" cy="12700"/>
          </a:xfrm>
          <a:custGeom>
            <a:avLst/>
            <a:gdLst/>
            <a:ahLst/>
            <a:cxnLst/>
            <a:rect l="l" t="t" r="r" b="b"/>
            <a:pathLst>
              <a:path w="2284730" h="12700">
                <a:moveTo>
                  <a:pt x="0" y="12700"/>
                </a:moveTo>
                <a:lnTo>
                  <a:pt x="2284412" y="12700"/>
                </a:lnTo>
                <a:lnTo>
                  <a:pt x="2284412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2514600" y="7623429"/>
            <a:ext cx="0" cy="181610"/>
          </a:xfrm>
          <a:custGeom>
            <a:avLst/>
            <a:gdLst/>
            <a:ahLst/>
            <a:cxnLst/>
            <a:rect l="l" t="t" r="r" b="b"/>
            <a:pathLst>
              <a:path w="0" h="181609">
                <a:moveTo>
                  <a:pt x="0" y="0"/>
                </a:moveTo>
                <a:lnTo>
                  <a:pt x="0" y="18129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231775" y="7620254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231775" y="7618666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231775" y="7982839"/>
            <a:ext cx="3884929" cy="0"/>
          </a:xfrm>
          <a:custGeom>
            <a:avLst/>
            <a:gdLst/>
            <a:ahLst/>
            <a:cxnLst/>
            <a:rect l="l" t="t" r="r" b="b"/>
            <a:pathLst>
              <a:path w="3884929" h="0">
                <a:moveTo>
                  <a:pt x="0" y="0"/>
                </a:moveTo>
                <a:lnTo>
                  <a:pt x="3884612" y="0"/>
                </a:lnTo>
              </a:path>
            </a:pathLst>
          </a:custGeom>
          <a:ln w="635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4114800" y="7618666"/>
            <a:ext cx="0" cy="364490"/>
          </a:xfrm>
          <a:custGeom>
            <a:avLst/>
            <a:gdLst/>
            <a:ahLst/>
            <a:cxnLst/>
            <a:rect l="l" t="t" r="r" b="b"/>
            <a:pathLst>
              <a:path w="0" h="364490">
                <a:moveTo>
                  <a:pt x="0" y="0"/>
                </a:moveTo>
                <a:lnTo>
                  <a:pt x="0" y="364172"/>
                </a:lnTo>
              </a:path>
            </a:pathLst>
          </a:custGeom>
          <a:ln w="12700">
            <a:solidFill>
              <a:srgbClr val="D2D2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 txBox="1"/>
          <p:nvPr/>
        </p:nvSpPr>
        <p:spPr>
          <a:xfrm>
            <a:off x="241503" y="6569862"/>
            <a:ext cx="6837045" cy="122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948940">
              <a:lnSpc>
                <a:spcPct val="100000"/>
              </a:lnSpc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  <a:tabLst>
                <a:tab pos="3106420" algn="l"/>
              </a:tabLst>
            </a:pPr>
            <a:r>
              <a:rPr dirty="0" sz="800">
                <a:latin typeface="Segoe UI"/>
                <a:cs typeface="Segoe UI"/>
              </a:rPr>
              <a:t>Unresolved</a:t>
            </a:r>
            <a:r>
              <a:rPr dirty="0" sz="800" spc="-10">
                <a:latin typeface="Segoe UI"/>
                <a:cs typeface="Segoe UI"/>
              </a:rPr>
              <a:t> </a:t>
            </a:r>
            <a:r>
              <a:rPr dirty="0" sz="800">
                <a:latin typeface="Segoe UI"/>
                <a:cs typeface="Segoe UI"/>
              </a:rPr>
              <a:t>Write-In	0</a:t>
            </a:r>
            <a:endParaRPr sz="800">
              <a:latin typeface="Segoe UI"/>
              <a:cs typeface="Segoe UI"/>
            </a:endParaRPr>
          </a:p>
          <a:p>
            <a:pPr marL="12700" marR="5080">
              <a:lnSpc>
                <a:spcPts val="1590"/>
              </a:lnSpc>
              <a:spcBef>
                <a:spcPts val="535"/>
              </a:spcBef>
            </a:pPr>
            <a:r>
              <a:rPr dirty="0" sz="1400" spc="-5" b="1">
                <a:latin typeface="Georgia"/>
                <a:cs typeface="Georgia"/>
              </a:rPr>
              <a:t>WATER </a:t>
            </a:r>
            <a:r>
              <a:rPr dirty="0" sz="1400" b="1">
                <a:latin typeface="Georgia"/>
                <a:cs typeface="Georgia"/>
              </a:rPr>
              <a:t>&amp; </a:t>
            </a:r>
            <a:r>
              <a:rPr dirty="0" sz="1400" spc="-5" b="1">
                <a:latin typeface="Georgia"/>
                <a:cs typeface="Georgia"/>
              </a:rPr>
              <a:t>SANITATION BOARD MEMBER POSITION </a:t>
            </a:r>
            <a:r>
              <a:rPr dirty="0" sz="1400" b="1">
                <a:latin typeface="Georgia"/>
                <a:cs typeface="Georgia"/>
              </a:rPr>
              <a:t>5 </a:t>
            </a:r>
            <a:r>
              <a:rPr dirty="0" sz="1400" spc="-5" b="1">
                <a:latin typeface="Georgia"/>
                <a:cs typeface="Georgia"/>
              </a:rPr>
              <a:t>VALLEY WATER </a:t>
            </a:r>
            <a:r>
              <a:rPr dirty="0" sz="1400" b="1">
                <a:latin typeface="Georgia"/>
                <a:cs typeface="Georgia"/>
              </a:rPr>
              <a:t>&amp;  </a:t>
            </a:r>
            <a:r>
              <a:rPr dirty="0" sz="1400" spc="-5" b="1">
                <a:latin typeface="Georgia"/>
                <a:cs typeface="Georgia"/>
              </a:rPr>
              <a:t>SANITATION BOARD (Vote for</a:t>
            </a:r>
            <a:r>
              <a:rPr dirty="0" sz="1400" spc="30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6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68262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241503" y="262331"/>
            <a:ext cx="7289165" cy="10699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237605" algn="l"/>
              </a:tabLst>
            </a:pP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Page: 9 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of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 10	</a:t>
            </a:r>
            <a:r>
              <a:rPr dirty="0" sz="800" spc="-5">
                <a:solidFill>
                  <a:srgbClr val="696969"/>
                </a:solidFill>
                <a:latin typeface="Segoe UI"/>
                <a:cs typeface="Segoe UI"/>
              </a:rPr>
              <a:t>11/1/2021 12:48:05</a:t>
            </a:r>
            <a:r>
              <a:rPr dirty="0" sz="800" spc="-95">
                <a:solidFill>
                  <a:srgbClr val="696969"/>
                </a:solidFill>
                <a:latin typeface="Segoe UI"/>
                <a:cs typeface="Segoe UI"/>
              </a:rPr>
              <a:t> </a:t>
            </a:r>
            <a:r>
              <a:rPr dirty="0" sz="800">
                <a:solidFill>
                  <a:srgbClr val="696969"/>
                </a:solidFill>
                <a:latin typeface="Segoe UI"/>
                <a:cs typeface="Segoe UI"/>
              </a:rPr>
              <a:t>PM</a:t>
            </a:r>
            <a:endParaRPr sz="800">
              <a:latin typeface="Segoe UI"/>
              <a:cs typeface="Segoe UI"/>
            </a:endParaRPr>
          </a:p>
          <a:p>
            <a:pPr marL="12700" marR="452120">
              <a:lnSpc>
                <a:spcPts val="1590"/>
              </a:lnSpc>
              <a:spcBef>
                <a:spcPts val="800"/>
              </a:spcBef>
            </a:pPr>
            <a:r>
              <a:rPr dirty="0" sz="1400" spc="-5" b="1">
                <a:latin typeface="Georgia"/>
                <a:cs typeface="Georgia"/>
              </a:rPr>
              <a:t>WATER </a:t>
            </a:r>
            <a:r>
              <a:rPr dirty="0" sz="1400" b="1">
                <a:latin typeface="Georgia"/>
                <a:cs typeface="Georgia"/>
              </a:rPr>
              <a:t>&amp; </a:t>
            </a:r>
            <a:r>
              <a:rPr dirty="0" sz="1400" spc="-5" b="1">
                <a:latin typeface="Georgia"/>
                <a:cs typeface="Georgia"/>
              </a:rPr>
              <a:t>SANITATION BOARD MEMBER POSITION </a:t>
            </a:r>
            <a:r>
              <a:rPr dirty="0" sz="1400" b="1">
                <a:latin typeface="Georgia"/>
                <a:cs typeface="Georgia"/>
              </a:rPr>
              <a:t>2 </a:t>
            </a:r>
            <a:r>
              <a:rPr dirty="0" sz="1400" spc="-5" b="1">
                <a:latin typeface="Georgia"/>
                <a:cs typeface="Georgia"/>
              </a:rPr>
              <a:t>VALLEY WATER </a:t>
            </a:r>
            <a:r>
              <a:rPr dirty="0" sz="1400" b="1">
                <a:latin typeface="Georgia"/>
                <a:cs typeface="Georgia"/>
              </a:rPr>
              <a:t>&amp;  </a:t>
            </a:r>
            <a:r>
              <a:rPr dirty="0" sz="1400" spc="-5" b="1">
                <a:latin typeface="Georgia"/>
                <a:cs typeface="Georgia"/>
              </a:rPr>
              <a:t>SANITATION BOARD (Vote for</a:t>
            </a:r>
            <a:r>
              <a:rPr dirty="0" sz="1400" spc="305" b="1">
                <a:latin typeface="Georgia"/>
                <a:cs typeface="Georgia"/>
              </a:rPr>
              <a:t> </a:t>
            </a:r>
            <a:r>
              <a:rPr dirty="0" sz="1400" spc="-5" b="1">
                <a:latin typeface="Georgia"/>
                <a:cs typeface="Georgia"/>
              </a:rPr>
              <a:t>1)</a:t>
            </a:r>
            <a:endParaRPr sz="1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800">
                <a:latin typeface="Segoe UI"/>
                <a:cs typeface="Segoe UI"/>
              </a:rPr>
              <a:t>Precincts </a:t>
            </a:r>
            <a:r>
              <a:rPr dirty="0" sz="800" spc="-5">
                <a:latin typeface="Segoe UI"/>
                <a:cs typeface="Segoe UI"/>
              </a:rPr>
              <a:t>Reported: </a:t>
            </a:r>
            <a:r>
              <a:rPr dirty="0" sz="800">
                <a:latin typeface="Segoe UI"/>
                <a:cs typeface="Segoe UI"/>
              </a:rPr>
              <a:t>0 </a:t>
            </a:r>
            <a:r>
              <a:rPr dirty="0" sz="800" spc="-5">
                <a:latin typeface="Segoe UI"/>
                <a:cs typeface="Segoe UI"/>
              </a:rPr>
              <a:t>of </a:t>
            </a:r>
            <a:r>
              <a:rPr dirty="0" sz="800">
                <a:latin typeface="Segoe UI"/>
                <a:cs typeface="Segoe UI"/>
              </a:rPr>
              <a:t>6</a:t>
            </a:r>
            <a:r>
              <a:rPr dirty="0" sz="800" spc="-85">
                <a:latin typeface="Segoe UI"/>
                <a:cs typeface="Segoe UI"/>
              </a:rPr>
              <a:t> </a:t>
            </a:r>
            <a:r>
              <a:rPr dirty="0" sz="800" spc="-5">
                <a:latin typeface="Segoe UI"/>
                <a:cs typeface="Segoe UI"/>
              </a:rPr>
              <a:t>(0.00%)</a:t>
            </a:r>
            <a:endParaRPr sz="800">
              <a:latin typeface="Segoe UI"/>
              <a:cs typeface="Segoe UI"/>
            </a:endParaRPr>
          </a:p>
          <a:p>
            <a:pPr algn="ctr" marR="1134745">
              <a:lnSpc>
                <a:spcPct val="100000"/>
              </a:lnSpc>
              <a:spcBef>
                <a:spcPts val="860"/>
              </a:spcBef>
            </a:pPr>
            <a:r>
              <a:rPr dirty="0" sz="800" spc="-5">
                <a:latin typeface="Segoe UI"/>
                <a:cs typeface="Segoe UI"/>
              </a:rPr>
              <a:t>Total</a:t>
            </a:r>
            <a:endParaRPr sz="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ElectionSummaryReportRPT</dc:title>
  <dcterms:created xsi:type="dcterms:W3CDTF">2021-11-02T10:50:20Z</dcterms:created>
  <dcterms:modified xsi:type="dcterms:W3CDTF">2021-11-02T10:50:20Z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2021-11-01T00:00:00Z</vt:filetime>
  </property>
  <property fmtid="{D5CDD505-2E9C-101B-9397-08002B2CF9AE}" pid="3" name="Creator">
    <vt:lpwstr>Microsoft Reporting Services 13.0.0.0</vt:lpwstr>
  </property>
  <property fmtid="{D5CDD505-2E9C-101B-9397-08002B2CF9AE}" pid="4" name="LastSaved">
    <vt:filetime>2021-11-01T00:00:00Z</vt:filetime>
  </property>
</Properties>
</file>